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465" r:id="rId2"/>
    <p:sldId id="257" r:id="rId3"/>
    <p:sldId id="475" r:id="rId4"/>
    <p:sldId id="468" r:id="rId5"/>
    <p:sldId id="469" r:id="rId6"/>
    <p:sldId id="470" r:id="rId7"/>
    <p:sldId id="473" r:id="rId8"/>
    <p:sldId id="486" r:id="rId9"/>
    <p:sldId id="477" r:id="rId10"/>
    <p:sldId id="472" r:id="rId11"/>
    <p:sldId id="426" r:id="rId12"/>
    <p:sldId id="482" r:id="rId13"/>
    <p:sldId id="427" r:id="rId14"/>
    <p:sldId id="485" r:id="rId15"/>
    <p:sldId id="428" r:id="rId16"/>
    <p:sldId id="462" r:id="rId17"/>
    <p:sldId id="430" r:id="rId18"/>
    <p:sldId id="476" r:id="rId19"/>
    <p:sldId id="483" r:id="rId20"/>
    <p:sldId id="478" r:id="rId21"/>
    <p:sldId id="432" r:id="rId22"/>
    <p:sldId id="433" r:id="rId23"/>
    <p:sldId id="434" r:id="rId24"/>
    <p:sldId id="437" r:id="rId25"/>
    <p:sldId id="438" r:id="rId26"/>
    <p:sldId id="439" r:id="rId27"/>
    <p:sldId id="480" r:id="rId28"/>
    <p:sldId id="481" r:id="rId29"/>
    <p:sldId id="440" r:id="rId30"/>
    <p:sldId id="441" r:id="rId31"/>
    <p:sldId id="442" r:id="rId32"/>
    <p:sldId id="443" r:id="rId33"/>
    <p:sldId id="444" r:id="rId34"/>
    <p:sldId id="445" r:id="rId35"/>
    <p:sldId id="447" r:id="rId36"/>
    <p:sldId id="448" r:id="rId37"/>
    <p:sldId id="450" r:id="rId38"/>
    <p:sldId id="451" r:id="rId39"/>
    <p:sldId id="453" r:id="rId40"/>
    <p:sldId id="454" r:id="rId41"/>
    <p:sldId id="456" r:id="rId42"/>
    <p:sldId id="458" r:id="rId43"/>
    <p:sldId id="457" r:id="rId44"/>
    <p:sldId id="459" r:id="rId45"/>
    <p:sldId id="460" r:id="rId46"/>
    <p:sldId id="378" r:id="rId4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877" userDrawn="1">
          <p15:clr>
            <a:srgbClr val="A4A3A4"/>
          </p15:clr>
        </p15:guide>
        <p15:guide id="2" pos="1659" userDrawn="1">
          <p15:clr>
            <a:srgbClr val="A4A3A4"/>
          </p15:clr>
        </p15:guide>
        <p15:guide id="3" orient="horz" pos="2924" userDrawn="1">
          <p15:clr>
            <a:srgbClr val="A4A3A4"/>
          </p15:clr>
        </p15:guide>
        <p15:guide id="4"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7FF"/>
    <a:srgbClr val="D9F7F6"/>
    <a:srgbClr val="BA108D"/>
    <a:srgbClr val="FDDC99"/>
    <a:srgbClr val="A8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5829" autoAdjust="0"/>
  </p:normalViewPr>
  <p:slideViewPr>
    <p:cSldViewPr snapToGrid="0">
      <p:cViewPr varScale="1">
        <p:scale>
          <a:sx n="103" d="100"/>
          <a:sy n="103" d="100"/>
        </p:scale>
        <p:origin x="18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6700"/>
    </p:cViewPr>
  </p:sorterViewPr>
  <p:notesViewPr>
    <p:cSldViewPr snapToGrid="0">
      <p:cViewPr>
        <p:scale>
          <a:sx n="60" d="100"/>
          <a:sy n="60" d="100"/>
        </p:scale>
        <p:origin x="4404" y="846"/>
      </p:cViewPr>
      <p:guideLst>
        <p:guide orient="horz" pos="3877"/>
        <p:guide pos="1659"/>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4"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3956550" y="0"/>
            <a:ext cx="3026834" cy="464185"/>
          </a:xfrm>
          <a:prstGeom prst="rect">
            <a:avLst/>
          </a:prstGeom>
        </p:spPr>
        <p:txBody>
          <a:bodyPr vert="horz" lIns="92953" tIns="46477" rIns="92953" bIns="46477" rtlCol="0"/>
          <a:lstStyle>
            <a:lvl1pPr algn="r">
              <a:defRPr sz="1200"/>
            </a:lvl1pPr>
          </a:lstStyle>
          <a:p>
            <a:fld id="{A94A09FB-D31E-427A-BFA2-3CCFD75D0817}" type="datetimeFigureOut">
              <a:rPr lang="en-US" smtClean="0"/>
              <a:pPr/>
              <a:t>3/26/2018</a:t>
            </a:fld>
            <a:endParaRPr lang="en-US"/>
          </a:p>
        </p:txBody>
      </p:sp>
      <p:sp>
        <p:nvSpPr>
          <p:cNvPr id="4" name="Footer Placeholder 3"/>
          <p:cNvSpPr>
            <a:spLocks noGrp="1"/>
          </p:cNvSpPr>
          <p:nvPr>
            <p:ph type="ftr" sz="quarter" idx="2"/>
          </p:nvPr>
        </p:nvSpPr>
        <p:spPr>
          <a:xfrm>
            <a:off x="0" y="8817904"/>
            <a:ext cx="3026834" cy="464185"/>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4" cy="464185"/>
          </a:xfrm>
          <a:prstGeom prst="rect">
            <a:avLst/>
          </a:prstGeom>
        </p:spPr>
        <p:txBody>
          <a:bodyPr vert="horz" lIns="92953" tIns="46477" rIns="92953" bIns="46477" rtlCol="0" anchor="b"/>
          <a:lstStyle>
            <a:lvl1pPr algn="r">
              <a:defRPr sz="1200"/>
            </a:lvl1pPr>
          </a:lstStyle>
          <a:p>
            <a:fld id="{7E5EE148-ED4C-4073-AA3D-00B740371751}" type="slidenum">
              <a:rPr lang="en-US" smtClean="0"/>
              <a:pPr/>
              <a:t>‹#›</a:t>
            </a:fld>
            <a:endParaRPr lang="en-US"/>
          </a:p>
        </p:txBody>
      </p:sp>
    </p:spTree>
    <p:extLst>
      <p:ext uri="{BB962C8B-B14F-4D97-AF65-F5344CB8AC3E}">
        <p14:creationId xmlns:p14="http://schemas.microsoft.com/office/powerpoint/2010/main" val="3567421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2464" y="76096"/>
            <a:ext cx="3026834" cy="464185"/>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2" y="76096"/>
            <a:ext cx="2856687" cy="464185"/>
          </a:xfrm>
          <a:prstGeom prst="rect">
            <a:avLst/>
          </a:prstGeom>
        </p:spPr>
        <p:txBody>
          <a:bodyPr vert="horz" lIns="92953" tIns="46477" rIns="92953" bIns="46477" rtlCol="0"/>
          <a:lstStyle>
            <a:lvl1pPr algn="r">
              <a:defRPr sz="1200"/>
            </a:lvl1pPr>
          </a:lstStyle>
          <a:p>
            <a:fld id="{91FC4C95-D70D-457E-AF41-D95E6F12A1A7}" type="datetimeFigureOut">
              <a:rPr lang="en-US" smtClean="0"/>
              <a:pPr/>
              <a:t>3/26/2018</a:t>
            </a:fld>
            <a:endParaRPr lang="en-US"/>
          </a:p>
        </p:txBody>
      </p:sp>
      <p:sp>
        <p:nvSpPr>
          <p:cNvPr id="4" name="Slide Image Placeholder 3"/>
          <p:cNvSpPr>
            <a:spLocks noGrp="1" noRot="1" noChangeAspect="1"/>
          </p:cNvSpPr>
          <p:nvPr>
            <p:ph type="sldImg" idx="2"/>
          </p:nvPr>
        </p:nvSpPr>
        <p:spPr>
          <a:xfrm>
            <a:off x="-971550" y="1333500"/>
            <a:ext cx="5646738" cy="423703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3578382" y="1311828"/>
            <a:ext cx="3215772" cy="7275594"/>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89810" y="8754491"/>
            <a:ext cx="3026834" cy="464185"/>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54086" y="8754491"/>
            <a:ext cx="3026834" cy="464185"/>
          </a:xfrm>
          <a:prstGeom prst="rect">
            <a:avLst/>
          </a:prstGeom>
        </p:spPr>
        <p:txBody>
          <a:bodyPr vert="horz" lIns="92953" tIns="46477" rIns="92953" bIns="46477" rtlCol="0" anchor="b"/>
          <a:lstStyle>
            <a:lvl1pPr algn="r">
              <a:defRPr sz="1200"/>
            </a:lvl1pPr>
          </a:lstStyle>
          <a:p>
            <a:fld id="{BB7C511A-D2CD-4A67-A458-A15B29634981}" type="slidenum">
              <a:rPr lang="en-US" smtClean="0"/>
              <a:pPr/>
              <a:t>‹#›</a:t>
            </a:fld>
            <a:endParaRPr lang="en-US"/>
          </a:p>
        </p:txBody>
      </p:sp>
      <p:sp>
        <p:nvSpPr>
          <p:cNvPr id="8" name="Rectangle 7"/>
          <p:cNvSpPr/>
          <p:nvPr/>
        </p:nvSpPr>
        <p:spPr>
          <a:xfrm>
            <a:off x="2381033" y="736363"/>
            <a:ext cx="2222934" cy="369110"/>
          </a:xfrm>
          <a:prstGeom prst="rect">
            <a:avLst/>
          </a:prstGeom>
          <a:noFill/>
        </p:spPr>
        <p:txBody>
          <a:bodyPr wrap="square" lIns="91221" tIns="45610" rIns="91221" bIns="45610">
            <a:spAutoFit/>
          </a:bodyPr>
          <a:lstStyle/>
          <a:p>
            <a:pPr algn="ctr"/>
            <a:r>
              <a:rPr lang="en-US" sz="1800" b="1" cap="none" spc="0" dirty="0">
                <a:ln w="10541" cmpd="sng">
                  <a:noFill/>
                  <a:prstDash val="solid"/>
                </a:ln>
                <a:solidFill>
                  <a:schemeClr val="accent4">
                    <a:lumMod val="50000"/>
                  </a:schemeClr>
                </a:solidFill>
                <a:effectLst/>
              </a:rPr>
              <a:t>Presenter Notes</a:t>
            </a:r>
          </a:p>
        </p:txBody>
      </p:sp>
    </p:spTree>
    <p:extLst>
      <p:ext uri="{BB962C8B-B14F-4D97-AF65-F5344CB8AC3E}">
        <p14:creationId xmlns:p14="http://schemas.microsoft.com/office/powerpoint/2010/main" val="258226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333500"/>
            <a:ext cx="5487988" cy="4116388"/>
          </a:xfrm>
        </p:spPr>
      </p:sp>
      <p:sp>
        <p:nvSpPr>
          <p:cNvPr id="3" name="Notes Placeholder 2"/>
          <p:cNvSpPr>
            <a:spLocks noGrp="1"/>
          </p:cNvSpPr>
          <p:nvPr>
            <p:ph type="body" idx="1"/>
          </p:nvPr>
        </p:nvSpPr>
        <p:spPr/>
        <p:txBody>
          <a:bodyPr>
            <a:normAutofit/>
          </a:bodyPr>
          <a:lstStyle/>
          <a:p>
            <a:r>
              <a:rPr lang="en-US" dirty="0"/>
              <a:t>Speaker: Dennis</a:t>
            </a:r>
          </a:p>
          <a:p>
            <a:endParaRPr lang="en-US" dirty="0"/>
          </a:p>
        </p:txBody>
      </p:sp>
    </p:spTree>
    <p:extLst>
      <p:ext uri="{BB962C8B-B14F-4D97-AF65-F5344CB8AC3E}">
        <p14:creationId xmlns:p14="http://schemas.microsoft.com/office/powerpoint/2010/main" val="261061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541338" y="1384300"/>
            <a:ext cx="5110163" cy="3833813"/>
          </a:xfrm>
          <a:ln/>
        </p:spPr>
      </p:sp>
      <p:sp>
        <p:nvSpPr>
          <p:cNvPr id="77827" name="Notes Placeholder 2"/>
          <p:cNvSpPr>
            <a:spLocks noGrp="1"/>
          </p:cNvSpPr>
          <p:nvPr>
            <p:ph type="body" idx="1"/>
          </p:nvPr>
        </p:nvSpPr>
        <p:spPr>
          <a:noFill/>
          <a:ln w="9525"/>
        </p:spPr>
        <p:txBody>
          <a:bodyPr/>
          <a:lstStyle/>
          <a:p>
            <a:r>
              <a:rPr lang="en-US" dirty="0"/>
              <a:t>Speaker: Dennis</a:t>
            </a:r>
          </a:p>
          <a:p>
            <a:endParaRPr lang="en-US" alt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917575" y="1350963"/>
            <a:ext cx="5708650" cy="4283075"/>
          </a:xfrm>
          <a:ln/>
        </p:spPr>
      </p:sp>
      <p:sp>
        <p:nvSpPr>
          <p:cNvPr id="78851" name="Notes Placeholder 2"/>
          <p:cNvSpPr>
            <a:spLocks noGrp="1"/>
          </p:cNvSpPr>
          <p:nvPr>
            <p:ph type="body" idx="1"/>
          </p:nvPr>
        </p:nvSpPr>
        <p:spPr>
          <a:noFill/>
          <a:ln w="9525"/>
        </p:spPr>
        <p:txBody>
          <a:bodyPr/>
          <a:lstStyle/>
          <a:p>
            <a:pPr defTabSz="879275" eaLnBrk="0" fontAlgn="base" hangingPunct="0">
              <a:spcBef>
                <a:spcPct val="30000"/>
              </a:spcBef>
              <a:spcAft>
                <a:spcPct val="0"/>
              </a:spcAft>
            </a:pPr>
            <a:r>
              <a:rPr lang="en-US" altLang="en-US" dirty="0"/>
              <a:t>Speaker:  Dennis</a:t>
            </a: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831850" y="1350963"/>
            <a:ext cx="5530850" cy="4149725"/>
          </a:xfrm>
          <a:ln/>
        </p:spPr>
      </p:sp>
      <p:sp>
        <p:nvSpPr>
          <p:cNvPr id="79875" name="Notes Placeholder 2"/>
          <p:cNvSpPr>
            <a:spLocks noGrp="1"/>
          </p:cNvSpPr>
          <p:nvPr>
            <p:ph type="body" idx="1"/>
          </p:nvPr>
        </p:nvSpPr>
        <p:spPr>
          <a:noFill/>
          <a:ln w="9525"/>
        </p:spPr>
        <p:txBody>
          <a:bodyPr/>
          <a:lstStyle/>
          <a:p>
            <a:pPr defTabSz="879275" eaLnBrk="0" fontAlgn="base" hangingPunct="0">
              <a:spcBef>
                <a:spcPct val="30000"/>
              </a:spcBef>
              <a:spcAft>
                <a:spcPct val="0"/>
              </a:spcAft>
            </a:pPr>
            <a:r>
              <a:rPr lang="en-US" altLang="en-US" dirty="0"/>
              <a:t>Speaker:  Dennis</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971550" y="1333500"/>
            <a:ext cx="5646738" cy="4237038"/>
          </a:xfrm>
          <a:ln/>
        </p:spPr>
      </p:sp>
      <p:sp>
        <p:nvSpPr>
          <p:cNvPr id="952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1167" indent="-285064">
              <a:defRPr sz="2800" b="1">
                <a:solidFill>
                  <a:schemeClr val="tx1"/>
                </a:solidFill>
                <a:latin typeface="Arial" panose="020B0604020202020204" pitchFamily="34" charset="0"/>
                <a:cs typeface="Arial" panose="020B0604020202020204" pitchFamily="34" charset="0"/>
              </a:defRPr>
            </a:lvl2pPr>
            <a:lvl3pPr marL="1140257" indent="-228051">
              <a:defRPr sz="2800" b="1">
                <a:solidFill>
                  <a:schemeClr val="tx1"/>
                </a:solidFill>
                <a:latin typeface="Arial" panose="020B0604020202020204" pitchFamily="34" charset="0"/>
                <a:cs typeface="Arial" panose="020B0604020202020204" pitchFamily="34" charset="0"/>
              </a:defRPr>
            </a:lvl3pPr>
            <a:lvl4pPr marL="1596360" indent="-228051">
              <a:defRPr sz="2800" b="1">
                <a:solidFill>
                  <a:schemeClr val="tx1"/>
                </a:solidFill>
                <a:latin typeface="Arial" panose="020B0604020202020204" pitchFamily="34" charset="0"/>
                <a:cs typeface="Arial" panose="020B0604020202020204" pitchFamily="34" charset="0"/>
              </a:defRPr>
            </a:lvl4pPr>
            <a:lvl5pPr marL="2052462" indent="-228051">
              <a:defRPr sz="2800" b="1">
                <a:solidFill>
                  <a:schemeClr val="tx1"/>
                </a:solidFill>
                <a:latin typeface="Arial" panose="020B0604020202020204" pitchFamily="34" charset="0"/>
                <a:cs typeface="Arial" panose="020B0604020202020204" pitchFamily="34" charset="0"/>
              </a:defRPr>
            </a:lvl5pPr>
            <a:lvl6pPr marL="2508565" indent="-228051"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64668" indent="-228051"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0770" indent="-228051"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76873" indent="-228051"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CDF66C38-BB8A-4D13-A462-FCCF0BD28B8F}" type="slidenum">
              <a:rPr lang="en-US" altLang="en-US"/>
              <a:pPr eaLnBrk="1" hangingPunct="1"/>
              <a:t>18</a:t>
            </a:fld>
            <a:endParaRPr lang="en-US" altLang="en-US"/>
          </a:p>
        </p:txBody>
      </p:sp>
    </p:spTree>
    <p:extLst>
      <p:ext uri="{BB962C8B-B14F-4D97-AF65-F5344CB8AC3E}">
        <p14:creationId xmlns:p14="http://schemas.microsoft.com/office/powerpoint/2010/main" val="2137388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1350963"/>
            <a:ext cx="5662613" cy="4248150"/>
          </a:xfrm>
        </p:spPr>
      </p:sp>
      <p:sp>
        <p:nvSpPr>
          <p:cNvPr id="3" name="Notes Placeholder 2"/>
          <p:cNvSpPr>
            <a:spLocks noGrp="1"/>
          </p:cNvSpPr>
          <p:nvPr>
            <p:ph type="body" idx="1"/>
          </p:nvPr>
        </p:nvSpPr>
        <p:spPr/>
        <p:txBody>
          <a:bodyPr>
            <a:normAutofit/>
          </a:bodyPr>
          <a:lstStyle/>
          <a:p>
            <a:r>
              <a:rPr lang="en-US" altLang="en-US" dirty="0"/>
              <a:t>Speaker:  John</a:t>
            </a:r>
          </a:p>
        </p:txBody>
      </p:sp>
    </p:spTree>
    <p:extLst>
      <p:ext uri="{BB962C8B-B14F-4D97-AF65-F5344CB8AC3E}">
        <p14:creationId xmlns:p14="http://schemas.microsoft.com/office/powerpoint/2010/main" val="336104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4294967295"/>
          </p:nvPr>
        </p:nvSpPr>
        <p:spPr bwMode="auto">
          <a:xfrm>
            <a:off x="3956348" y="8817061"/>
            <a:ext cx="3027137" cy="465106"/>
          </a:xfrm>
          <a:prstGeom prst="rect">
            <a:avLst/>
          </a:prstGeom>
          <a:noFill/>
          <a:ln>
            <a:miter lim="800000"/>
            <a:headEnd/>
            <a:tailEnd/>
          </a:ln>
        </p:spPr>
        <p:txBody>
          <a:bodyPr lIns="92070" tIns="46034" rIns="92070" bIns="46034"/>
          <a:lstStyle/>
          <a:p>
            <a:fld id="{6101A045-C6D0-4F62-AC28-7FF3D728D2D8}" type="slidenum">
              <a:rPr lang="en-US" altLang="en-US">
                <a:latin typeface="Times New Roman" pitchFamily="18" charset="0"/>
                <a:ea typeface="MS PGothic" pitchFamily="34" charset="-128"/>
              </a:rPr>
              <a:pPr/>
              <a:t>21</a:t>
            </a:fld>
            <a:endParaRPr lang="en-US" altLang="en-US">
              <a:latin typeface="Times New Roman" pitchFamily="18" charset="0"/>
              <a:ea typeface="MS PGothic" pitchFamily="34" charset="-128"/>
            </a:endParaRPr>
          </a:p>
        </p:txBody>
      </p:sp>
      <p:sp>
        <p:nvSpPr>
          <p:cNvPr id="80899" name="Rectangle 2"/>
          <p:cNvSpPr>
            <a:spLocks noGrp="1" noRot="1" noChangeAspect="1" noChangeArrowheads="1" noTextEdit="1"/>
          </p:cNvSpPr>
          <p:nvPr>
            <p:ph type="sldImg"/>
          </p:nvPr>
        </p:nvSpPr>
        <p:spPr>
          <a:xfrm>
            <a:off x="-833438" y="1357313"/>
            <a:ext cx="5499101" cy="4125912"/>
          </a:xfrm>
          <a:ln/>
        </p:spPr>
      </p:sp>
      <p:sp>
        <p:nvSpPr>
          <p:cNvPr id="80900" name="Rectangle 3"/>
          <p:cNvSpPr>
            <a:spLocks noGrp="1" noChangeArrowheads="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841375" y="1401763"/>
            <a:ext cx="5530850" cy="4148137"/>
          </a:xfrm>
          <a:ln/>
        </p:spPr>
      </p:sp>
      <p:sp>
        <p:nvSpPr>
          <p:cNvPr id="81923"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760413" y="1350963"/>
            <a:ext cx="5373688" cy="4032250"/>
          </a:xfrm>
          <a:ln/>
        </p:spPr>
      </p:sp>
      <p:sp>
        <p:nvSpPr>
          <p:cNvPr id="82947"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4294967295"/>
          </p:nvPr>
        </p:nvSpPr>
        <p:spPr bwMode="auto">
          <a:xfrm>
            <a:off x="3956348" y="8817061"/>
            <a:ext cx="3027137" cy="465106"/>
          </a:xfrm>
          <a:prstGeom prst="rect">
            <a:avLst/>
          </a:prstGeom>
          <a:noFill/>
          <a:ln>
            <a:miter lim="800000"/>
            <a:headEnd/>
            <a:tailEnd/>
          </a:ln>
        </p:spPr>
        <p:txBody>
          <a:bodyPr lIns="92070" tIns="46034" rIns="92070" bIns="46034"/>
          <a:lstStyle/>
          <a:p>
            <a:fld id="{1F8D6F1B-8B10-410F-9068-415B1E140AD1}" type="slidenum">
              <a:rPr lang="en-US" altLang="en-US">
                <a:latin typeface="Times New Roman" pitchFamily="18" charset="0"/>
                <a:ea typeface="MS PGothic" pitchFamily="34" charset="-128"/>
              </a:rPr>
              <a:pPr/>
              <a:t>24</a:t>
            </a:fld>
            <a:endParaRPr lang="en-US" altLang="en-US">
              <a:latin typeface="Times New Roman" pitchFamily="18" charset="0"/>
              <a:ea typeface="MS PGothic" pitchFamily="34" charset="-128"/>
            </a:endParaRPr>
          </a:p>
        </p:txBody>
      </p:sp>
      <p:sp>
        <p:nvSpPr>
          <p:cNvPr id="84995" name="Rectangle 2"/>
          <p:cNvSpPr>
            <a:spLocks noGrp="1" noRot="1" noChangeAspect="1" noChangeArrowheads="1" noTextEdit="1"/>
          </p:cNvSpPr>
          <p:nvPr>
            <p:ph type="sldImg"/>
          </p:nvPr>
        </p:nvSpPr>
        <p:spPr>
          <a:xfrm>
            <a:off x="-795338" y="1390650"/>
            <a:ext cx="5454651" cy="4092575"/>
          </a:xfrm>
          <a:ln/>
        </p:spPr>
      </p:sp>
      <p:sp>
        <p:nvSpPr>
          <p:cNvPr id="84996" name="Rectangle 3"/>
          <p:cNvSpPr>
            <a:spLocks noGrp="1" noChangeArrowheads="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4294967295"/>
          </p:nvPr>
        </p:nvSpPr>
        <p:spPr bwMode="auto">
          <a:xfrm>
            <a:off x="3956348" y="8817061"/>
            <a:ext cx="3027137" cy="465106"/>
          </a:xfrm>
          <a:prstGeom prst="rect">
            <a:avLst/>
          </a:prstGeom>
          <a:noFill/>
          <a:ln>
            <a:miter lim="800000"/>
            <a:headEnd/>
            <a:tailEnd/>
          </a:ln>
        </p:spPr>
        <p:txBody>
          <a:bodyPr lIns="92070" tIns="46034" rIns="92070" bIns="46034"/>
          <a:lstStyle/>
          <a:p>
            <a:fld id="{3A13E85F-8615-4AE6-95A8-8075E0DAD4EF}" type="slidenum">
              <a:rPr lang="en-US" altLang="en-US">
                <a:latin typeface="Times New Roman" pitchFamily="18" charset="0"/>
                <a:ea typeface="MS PGothic" pitchFamily="34" charset="-128"/>
              </a:rPr>
              <a:pPr/>
              <a:t>25</a:t>
            </a:fld>
            <a:endParaRPr lang="en-US" altLang="en-US">
              <a:latin typeface="Times New Roman" pitchFamily="18" charset="0"/>
              <a:ea typeface="MS PGothic" pitchFamily="34" charset="-128"/>
            </a:endParaRPr>
          </a:p>
        </p:txBody>
      </p:sp>
      <p:sp>
        <p:nvSpPr>
          <p:cNvPr id="86019" name="Rectangle 2"/>
          <p:cNvSpPr>
            <a:spLocks noGrp="1" noRot="1" noChangeAspect="1" noChangeArrowheads="1" noTextEdit="1"/>
          </p:cNvSpPr>
          <p:nvPr>
            <p:ph type="sldImg"/>
          </p:nvPr>
        </p:nvSpPr>
        <p:spPr>
          <a:xfrm>
            <a:off x="-966788" y="1441450"/>
            <a:ext cx="5721351" cy="4292600"/>
          </a:xfrm>
          <a:ln/>
        </p:spPr>
      </p:sp>
      <p:sp>
        <p:nvSpPr>
          <p:cNvPr id="86020" name="Rectangle 3"/>
          <p:cNvSpPr>
            <a:spLocks noGrp="1" noChangeArrowheads="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1384300"/>
            <a:ext cx="5641976" cy="4232275"/>
          </a:xfrm>
        </p:spPr>
      </p:sp>
      <p:sp>
        <p:nvSpPr>
          <p:cNvPr id="3" name="Notes Placeholder 2"/>
          <p:cNvSpPr>
            <a:spLocks noGrp="1"/>
          </p:cNvSpPr>
          <p:nvPr>
            <p:ph type="body" idx="1"/>
          </p:nvPr>
        </p:nvSpPr>
        <p:spPr/>
        <p:txBody>
          <a:bodyPr>
            <a:normAutofit/>
          </a:bodyPr>
          <a:lstStyle/>
          <a:p>
            <a:r>
              <a:rPr lang="en-US" dirty="0"/>
              <a:t>Speaker: Dennis</a:t>
            </a:r>
          </a:p>
        </p:txBody>
      </p:sp>
      <p:sp>
        <p:nvSpPr>
          <p:cNvPr id="4" name="Slide Number Placeholder 3"/>
          <p:cNvSpPr>
            <a:spLocks noGrp="1"/>
          </p:cNvSpPr>
          <p:nvPr>
            <p:ph type="sldNum" sz="quarter" idx="10"/>
          </p:nvPr>
        </p:nvSpPr>
        <p:spPr/>
        <p:txBody>
          <a:bodyPr/>
          <a:lstStyle/>
          <a:p>
            <a:fld id="{BB7C511A-D2CD-4A67-A458-A15B2963498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869950" y="1320800"/>
            <a:ext cx="5572125" cy="4179888"/>
          </a:xfrm>
          <a:ln/>
        </p:spPr>
      </p:sp>
      <p:sp>
        <p:nvSpPr>
          <p:cNvPr id="87043" name="Rectangle 3"/>
          <p:cNvSpPr>
            <a:spLocks noGrp="1" noChangeArrowheads="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1350963"/>
            <a:ext cx="5662613" cy="4248150"/>
          </a:xfrm>
        </p:spPr>
      </p:sp>
      <p:sp>
        <p:nvSpPr>
          <p:cNvPr id="3" name="Notes Placeholder 2"/>
          <p:cNvSpPr>
            <a:spLocks noGrp="1"/>
          </p:cNvSpPr>
          <p:nvPr>
            <p:ph type="body" idx="1"/>
          </p:nvPr>
        </p:nvSpPr>
        <p:spPr/>
        <p:txBody>
          <a:bodyPr>
            <a:normAutofit/>
          </a:bodyPr>
          <a:lstStyle/>
          <a:p>
            <a:r>
              <a:rPr lang="en-US" altLang="en-US" dirty="0"/>
              <a:t>Speaker:  John</a:t>
            </a:r>
          </a:p>
        </p:txBody>
      </p:sp>
    </p:spTree>
    <p:extLst>
      <p:ext uri="{BB962C8B-B14F-4D97-AF65-F5344CB8AC3E}">
        <p14:creationId xmlns:p14="http://schemas.microsoft.com/office/powerpoint/2010/main" val="241103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4294967295"/>
          </p:nvPr>
        </p:nvSpPr>
        <p:spPr bwMode="auto">
          <a:xfrm>
            <a:off x="3956348" y="8817061"/>
            <a:ext cx="3027137" cy="465106"/>
          </a:xfrm>
          <a:prstGeom prst="rect">
            <a:avLst/>
          </a:prstGeom>
          <a:noFill/>
          <a:ln>
            <a:miter lim="800000"/>
            <a:headEnd/>
            <a:tailEnd/>
          </a:ln>
        </p:spPr>
        <p:txBody>
          <a:bodyPr lIns="92070" tIns="46034" rIns="92070" bIns="46034"/>
          <a:lstStyle/>
          <a:p>
            <a:fld id="{3CAB40E3-F38C-4D35-9DD3-869256ED8F5E}" type="slidenum">
              <a:rPr lang="en-US" altLang="en-US">
                <a:latin typeface="Times New Roman" pitchFamily="18" charset="0"/>
                <a:ea typeface="MS PGothic" pitchFamily="34" charset="-128"/>
              </a:rPr>
              <a:pPr/>
              <a:t>29</a:t>
            </a:fld>
            <a:endParaRPr lang="en-US" altLang="en-US">
              <a:latin typeface="Times New Roman" pitchFamily="18" charset="0"/>
              <a:ea typeface="MS PGothic" pitchFamily="34" charset="-128"/>
            </a:endParaRPr>
          </a:p>
        </p:txBody>
      </p:sp>
      <p:sp>
        <p:nvSpPr>
          <p:cNvPr id="88067" name="Rectangle 2"/>
          <p:cNvSpPr>
            <a:spLocks noGrp="1" noRot="1" noChangeAspect="1" noChangeArrowheads="1" noTextEdit="1"/>
          </p:cNvSpPr>
          <p:nvPr>
            <p:ph type="sldImg"/>
          </p:nvPr>
        </p:nvSpPr>
        <p:spPr>
          <a:xfrm>
            <a:off x="-882650" y="1339850"/>
            <a:ext cx="5454650" cy="4092575"/>
          </a:xfrm>
          <a:ln/>
        </p:spPr>
      </p:sp>
      <p:sp>
        <p:nvSpPr>
          <p:cNvPr id="88068" name="Rectangle 3"/>
          <p:cNvSpPr>
            <a:spLocks noGrp="1" noChangeArrowheads="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4294967295"/>
          </p:nvPr>
        </p:nvSpPr>
        <p:spPr bwMode="auto">
          <a:xfrm>
            <a:off x="3956348" y="8817061"/>
            <a:ext cx="3027137" cy="465106"/>
          </a:xfrm>
          <a:prstGeom prst="rect">
            <a:avLst/>
          </a:prstGeom>
          <a:noFill/>
          <a:ln>
            <a:miter lim="800000"/>
            <a:headEnd/>
            <a:tailEnd/>
          </a:ln>
        </p:spPr>
        <p:txBody>
          <a:bodyPr lIns="92070" tIns="46034" rIns="92070" bIns="46034"/>
          <a:lstStyle/>
          <a:p>
            <a:fld id="{1BE4739E-499A-4EDD-93D3-B61C1DA8DCDB}" type="slidenum">
              <a:rPr lang="en-US" altLang="en-US">
                <a:latin typeface="Times New Roman" pitchFamily="18" charset="0"/>
                <a:ea typeface="MS PGothic" pitchFamily="34" charset="-128"/>
              </a:rPr>
              <a:pPr/>
              <a:t>30</a:t>
            </a:fld>
            <a:endParaRPr lang="en-US" altLang="en-US">
              <a:latin typeface="Times New Roman" pitchFamily="18" charset="0"/>
              <a:ea typeface="MS PGothic" pitchFamily="34" charset="-128"/>
            </a:endParaRPr>
          </a:p>
        </p:txBody>
      </p:sp>
      <p:sp>
        <p:nvSpPr>
          <p:cNvPr id="89091" name="Rectangle 2"/>
          <p:cNvSpPr>
            <a:spLocks noGrp="1" noRot="1" noChangeAspect="1" noChangeArrowheads="1" noTextEdit="1"/>
          </p:cNvSpPr>
          <p:nvPr>
            <p:ph type="sldImg"/>
          </p:nvPr>
        </p:nvSpPr>
        <p:spPr>
          <a:xfrm>
            <a:off x="-820738" y="1373188"/>
            <a:ext cx="5613401" cy="4210050"/>
          </a:xfrm>
          <a:ln/>
        </p:spPr>
      </p:sp>
      <p:sp>
        <p:nvSpPr>
          <p:cNvPr id="89092" name="Rectangle 3"/>
          <p:cNvSpPr>
            <a:spLocks noGrp="1" noChangeArrowheads="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0" y="1384300"/>
            <a:ext cx="5530850" cy="4148138"/>
          </a:xfrm>
        </p:spPr>
      </p:sp>
      <p:sp>
        <p:nvSpPr>
          <p:cNvPr id="3"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1417638"/>
            <a:ext cx="5595938" cy="4198937"/>
          </a:xfrm>
        </p:spPr>
      </p:sp>
      <p:sp>
        <p:nvSpPr>
          <p:cNvPr id="3"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Dennis</a:t>
            </a:r>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817563" y="1366838"/>
            <a:ext cx="5595938" cy="4198937"/>
          </a:xfrm>
          <a:ln/>
        </p:spPr>
      </p:sp>
      <p:sp>
        <p:nvSpPr>
          <p:cNvPr id="90115" name="Notes Placeholder 2"/>
          <p:cNvSpPr>
            <a:spLocks noGrp="1"/>
          </p:cNvSpPr>
          <p:nvPr>
            <p:ph type="body" idx="1"/>
          </p:nvPr>
        </p:nvSpPr>
        <p:spPr/>
        <p:txBody>
          <a:bodyPr vert="horz" lIns="92953" tIns="46477" rIns="92953" bIns="46477" rtlCol="0">
            <a:normAutofit/>
          </a:bodyPr>
          <a:lstStyle/>
          <a:p>
            <a:r>
              <a:rPr lang="en-US" altLang="en-US" dirty="0"/>
              <a:t>Speaker: Dennis</a:t>
            </a:r>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762000" y="1384300"/>
            <a:ext cx="5553075" cy="4165600"/>
          </a:xfrm>
          <a:ln/>
        </p:spPr>
      </p:sp>
      <p:sp>
        <p:nvSpPr>
          <p:cNvPr id="91139" name="Notes Placeholder 2"/>
          <p:cNvSpPr>
            <a:spLocks noGrp="1"/>
          </p:cNvSpPr>
          <p:nvPr>
            <p:ph type="body" idx="1"/>
          </p:nvPr>
        </p:nvSpPr>
        <p:spPr>
          <a:noFill/>
          <a:ln w="9525"/>
        </p:spPr>
        <p:txBody>
          <a:bodyPr/>
          <a:lstStyle/>
          <a:p>
            <a:r>
              <a:rPr lang="en-US" dirty="0"/>
              <a:t>Speaker: Dennis</a:t>
            </a:r>
          </a:p>
          <a:p>
            <a:endParaRPr lang="en-US" altLang="en-US" dirty="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774700" y="1401763"/>
            <a:ext cx="5530850" cy="4148137"/>
          </a:xfrm>
          <a:ln/>
        </p:spPr>
      </p:sp>
      <p:sp>
        <p:nvSpPr>
          <p:cNvPr id="93187" name="Notes Placeholder 2"/>
          <p:cNvSpPr>
            <a:spLocks noGrp="1"/>
          </p:cNvSpPr>
          <p:nvPr>
            <p:ph type="body" idx="1"/>
          </p:nvPr>
        </p:nvSpPr>
        <p:spPr>
          <a:noFill/>
          <a:ln w="9525"/>
        </p:spPr>
        <p:txBody>
          <a:bodyPr/>
          <a:lstStyle/>
          <a:p>
            <a:r>
              <a:rPr lang="en-US" dirty="0"/>
              <a:t>Speaker: Dennis</a:t>
            </a:r>
          </a:p>
          <a:p>
            <a:endParaRPr lang="en-US" altLang="en-US" dirty="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725488" y="1366838"/>
            <a:ext cx="5467351" cy="4100512"/>
          </a:xfrm>
          <a:ln/>
        </p:spPr>
      </p:sp>
      <p:sp>
        <p:nvSpPr>
          <p:cNvPr id="94211" name="Notes Placeholder 2"/>
          <p:cNvSpPr>
            <a:spLocks noGrp="1"/>
          </p:cNvSpPr>
          <p:nvPr>
            <p:ph type="body" idx="1"/>
          </p:nvPr>
        </p:nvSpPr>
        <p:spPr>
          <a:noFill/>
          <a:ln w="9525"/>
        </p:spPr>
        <p:txBody>
          <a:bodyPr/>
          <a:lstStyle/>
          <a:p>
            <a:r>
              <a:rPr lang="en-US" dirty="0"/>
              <a:t>Speaker: Dennis</a:t>
            </a:r>
          </a:p>
          <a:p>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1350963"/>
            <a:ext cx="5662613" cy="4248150"/>
          </a:xfrm>
        </p:spPr>
      </p:sp>
      <p:sp>
        <p:nvSpPr>
          <p:cNvPr id="3" name="Notes Placeholder 2"/>
          <p:cNvSpPr>
            <a:spLocks noGrp="1"/>
          </p:cNvSpPr>
          <p:nvPr>
            <p:ph type="body" idx="1"/>
          </p:nvPr>
        </p:nvSpPr>
        <p:spPr/>
        <p:txBody>
          <a:bodyPr>
            <a:normAutofit/>
          </a:bodyPr>
          <a:lstStyle/>
          <a:p>
            <a:r>
              <a:rPr lang="en-US" altLang="en-US" dirty="0"/>
              <a:t>Speaker:  John</a:t>
            </a:r>
          </a:p>
        </p:txBody>
      </p:sp>
    </p:spTree>
    <p:extLst>
      <p:ext uri="{BB962C8B-B14F-4D97-AF65-F5344CB8AC3E}">
        <p14:creationId xmlns:p14="http://schemas.microsoft.com/office/powerpoint/2010/main" val="2095244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774700" y="1401763"/>
            <a:ext cx="5530850" cy="4148137"/>
          </a:xfrm>
          <a:ln/>
        </p:spPr>
      </p:sp>
      <p:sp>
        <p:nvSpPr>
          <p:cNvPr id="97283" name="Notes Placeholder 2"/>
          <p:cNvSpPr>
            <a:spLocks noGrp="1"/>
          </p:cNvSpPr>
          <p:nvPr>
            <p:ph type="body" idx="1"/>
          </p:nvPr>
        </p:nvSpPr>
        <p:spPr>
          <a:noFill/>
          <a:ln w="9525"/>
        </p:spPr>
        <p:txBody>
          <a:bodyPr/>
          <a:lstStyle/>
          <a:p>
            <a:r>
              <a:rPr lang="en-US" dirty="0"/>
              <a:t>Speaker: Dennis</a:t>
            </a:r>
          </a:p>
          <a:p>
            <a:endParaRPr lang="en-US" altLang="en-US"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966788" y="1417638"/>
            <a:ext cx="5754688" cy="4316412"/>
          </a:xfrm>
          <a:ln/>
        </p:spPr>
      </p:sp>
      <p:sp>
        <p:nvSpPr>
          <p:cNvPr id="98307" name="Notes Placeholder 2"/>
          <p:cNvSpPr>
            <a:spLocks noGrp="1"/>
          </p:cNvSpPr>
          <p:nvPr>
            <p:ph type="body" idx="1"/>
          </p:nvPr>
        </p:nvSpPr>
        <p:spPr>
          <a:noFill/>
          <a:ln w="9525"/>
        </p:spPr>
        <p:txBody>
          <a:bodyPr/>
          <a:lstStyle/>
          <a:p>
            <a:r>
              <a:rPr lang="en-US" dirty="0"/>
              <a:t>Speaker: Dennis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836613" y="1350963"/>
            <a:ext cx="5641976" cy="4232275"/>
          </a:xfrm>
          <a:ln/>
        </p:spPr>
      </p:sp>
      <p:sp>
        <p:nvSpPr>
          <p:cNvPr id="100355"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936625" y="1384300"/>
            <a:ext cx="5708650" cy="4283075"/>
          </a:xfrm>
          <a:ln/>
        </p:spPr>
      </p:sp>
      <p:sp>
        <p:nvSpPr>
          <p:cNvPr id="101379"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1366838"/>
            <a:ext cx="5641976" cy="4232275"/>
          </a:xfrm>
        </p:spPr>
      </p:sp>
      <p:sp>
        <p:nvSpPr>
          <p:cNvPr id="3"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 </a:t>
            </a:r>
          </a:p>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1401763"/>
            <a:ext cx="5684838" cy="4265612"/>
          </a:xfrm>
        </p:spPr>
      </p:sp>
      <p:sp>
        <p:nvSpPr>
          <p:cNvPr id="3"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1850" y="1300163"/>
            <a:ext cx="5618163" cy="4214812"/>
          </a:xfrm>
        </p:spPr>
      </p:sp>
      <p:sp>
        <p:nvSpPr>
          <p:cNvPr id="3"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John</a:t>
            </a:r>
          </a:p>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936625" y="1350963"/>
            <a:ext cx="5662613" cy="4248150"/>
          </a:xfrm>
          <a:ln/>
        </p:spPr>
      </p:sp>
      <p:sp>
        <p:nvSpPr>
          <p:cNvPr id="103427"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Dennis</a:t>
            </a:r>
          </a:p>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881063" y="1366838"/>
            <a:ext cx="5665788" cy="4249737"/>
          </a:xfrm>
          <a:ln/>
        </p:spPr>
      </p:sp>
      <p:sp>
        <p:nvSpPr>
          <p:cNvPr id="104451" name="Notes Placeholder 2"/>
          <p:cNvSpPr>
            <a:spLocks noGrp="1"/>
          </p:cNvSpPr>
          <p:nvPr>
            <p:ph type="body" idx="1"/>
          </p:nvPr>
        </p:nvSpPr>
        <p:spPr/>
        <p:txBody>
          <a:bodyPr vert="horz" lIns="92953" tIns="46477" rIns="92953" bIns="46477" rtlCol="0">
            <a:normAutofit/>
          </a:bodyPr>
          <a:lstStyle/>
          <a:p>
            <a:pPr fontAlgn="base">
              <a:spcBef>
                <a:spcPct val="30000"/>
              </a:spcBef>
              <a:spcAft>
                <a:spcPct val="0"/>
              </a:spcAft>
            </a:pPr>
            <a:r>
              <a:rPr lang="en-US" altLang="en-US" dirty="0"/>
              <a:t>Speaker:  Dennis</a:t>
            </a:r>
          </a:p>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1350963"/>
            <a:ext cx="5684838" cy="4265612"/>
          </a:xfrm>
        </p:spPr>
      </p:sp>
      <p:sp>
        <p:nvSpPr>
          <p:cNvPr id="3" name="Notes Placeholder 2"/>
          <p:cNvSpPr>
            <a:spLocks noGrp="1"/>
          </p:cNvSpPr>
          <p:nvPr>
            <p:ph type="body" idx="1"/>
          </p:nvPr>
        </p:nvSpPr>
        <p:spPr/>
        <p:txBody>
          <a:bodyPr>
            <a:normAutofit/>
          </a:bodyPr>
          <a:lstStyle/>
          <a:p>
            <a:pPr defTabSz="912205">
              <a:defRPr/>
            </a:pPr>
            <a:r>
              <a:rPr lang="en-US" dirty="0"/>
              <a:t>Speaker:</a:t>
            </a:r>
            <a:r>
              <a:rPr lang="en-US" baseline="0" dirty="0"/>
              <a:t> Tracee</a:t>
            </a:r>
            <a:endParaRPr lang="en-US" dirty="0"/>
          </a:p>
          <a:p>
            <a:endParaRPr lang="en-US" dirty="0"/>
          </a:p>
        </p:txBody>
      </p:sp>
      <p:sp>
        <p:nvSpPr>
          <p:cNvPr id="4" name="Slide Number Placeholder 3"/>
          <p:cNvSpPr>
            <a:spLocks noGrp="1"/>
          </p:cNvSpPr>
          <p:nvPr>
            <p:ph type="sldNum" sz="quarter" idx="10"/>
          </p:nvPr>
        </p:nvSpPr>
        <p:spPr/>
        <p:txBody>
          <a:bodyPr/>
          <a:lstStyle/>
          <a:p>
            <a:fld id="{BB7C511A-D2CD-4A67-A458-A15B29634981}"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71550" y="1333500"/>
            <a:ext cx="5646738" cy="4237038"/>
          </a:xfrm>
          <a:ln/>
        </p:spPr>
      </p:sp>
      <p:sp>
        <p:nvSpPr>
          <p:cNvPr id="57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905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1350963"/>
            <a:ext cx="5662613" cy="4248150"/>
          </a:xfrm>
        </p:spPr>
      </p:sp>
      <p:sp>
        <p:nvSpPr>
          <p:cNvPr id="3" name="Notes Placeholder 2"/>
          <p:cNvSpPr>
            <a:spLocks noGrp="1"/>
          </p:cNvSpPr>
          <p:nvPr>
            <p:ph type="body" idx="1"/>
          </p:nvPr>
        </p:nvSpPr>
        <p:spPr/>
        <p:txBody>
          <a:bodyPr>
            <a:normAutofit/>
          </a:bodyPr>
          <a:lstStyle/>
          <a:p>
            <a:r>
              <a:rPr lang="en-US" altLang="en-US" dirty="0"/>
              <a:t>Speaker:  John</a:t>
            </a:r>
          </a:p>
        </p:txBody>
      </p:sp>
    </p:spTree>
    <p:extLst>
      <p:ext uri="{BB962C8B-B14F-4D97-AF65-F5344CB8AC3E}">
        <p14:creationId xmlns:p14="http://schemas.microsoft.com/office/powerpoint/2010/main" val="258766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1333500"/>
            <a:ext cx="5462588" cy="4098925"/>
          </a:xfrm>
        </p:spPr>
      </p:sp>
      <p:sp>
        <p:nvSpPr>
          <p:cNvPr id="3" name="Notes Placeholder 2"/>
          <p:cNvSpPr>
            <a:spLocks noGrp="1"/>
          </p:cNvSpPr>
          <p:nvPr>
            <p:ph type="body" idx="1"/>
          </p:nvPr>
        </p:nvSpPr>
        <p:spPr/>
        <p:txBody>
          <a:bodyPr>
            <a:normAutofit/>
          </a:bodyPr>
          <a:lstStyle/>
          <a:p>
            <a:r>
              <a:rPr lang="en-US" dirty="0"/>
              <a:t>Speaker: Dennis</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6A67584-8490-489A-8350-9A495D2EC80F}"/>
              </a:ext>
            </a:extLst>
          </p:cNvPr>
          <p:cNvSpPr>
            <a:spLocks noGrp="1" noRot="1" noChangeAspect="1" noTextEdit="1"/>
          </p:cNvSpPr>
          <p:nvPr>
            <p:ph type="sldImg"/>
          </p:nvPr>
        </p:nvSpPr>
        <p:spPr>
          <a:xfrm>
            <a:off x="-971550" y="1333500"/>
            <a:ext cx="5646738" cy="4237038"/>
          </a:xfrm>
          <a:ln/>
        </p:spPr>
      </p:sp>
      <p:sp>
        <p:nvSpPr>
          <p:cNvPr id="33795" name="Notes Placeholder 2">
            <a:extLst>
              <a:ext uri="{FF2B5EF4-FFF2-40B4-BE49-F238E27FC236}">
                <a16:creationId xmlns:a16="http://schemas.microsoft.com/office/drawing/2014/main" id="{4C87A2C6-8D9A-4DF0-BEA4-E4040ED3D62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41952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695325" y="1316038"/>
            <a:ext cx="5375275" cy="4032250"/>
          </a:xfrm>
          <a:ln/>
        </p:spPr>
      </p:sp>
      <p:sp>
        <p:nvSpPr>
          <p:cNvPr id="76803" name="Notes Placeholder 2"/>
          <p:cNvSpPr>
            <a:spLocks noGrp="1"/>
          </p:cNvSpPr>
          <p:nvPr>
            <p:ph type="body" idx="1"/>
          </p:nvPr>
        </p:nvSpPr>
        <p:spPr>
          <a:noFill/>
          <a:ln w="9525"/>
        </p:spPr>
        <p:txBody>
          <a:bodyPr/>
          <a:lstStyle/>
          <a:p>
            <a:pPr defTabSz="879275" eaLnBrk="0" fontAlgn="base" hangingPunct="0">
              <a:spcBef>
                <a:spcPct val="30000"/>
              </a:spcBef>
              <a:spcAft>
                <a:spcPct val="0"/>
              </a:spcAft>
            </a:pPr>
            <a:r>
              <a:rPr lang="en-US" altLang="en-US" dirty="0">
                <a:latin typeface="Arial" pitchFamily="34" charset="0"/>
              </a:rPr>
              <a:t>Speaker:  Dennis</a:t>
            </a:r>
          </a:p>
          <a:p>
            <a:endParaRPr lang="en-US" altLang="en-US" dirty="0">
              <a:latin typeface="Arial" pitchFamily="34" charset="0"/>
            </a:endParaRPr>
          </a:p>
          <a:p>
            <a:r>
              <a:rPr lang="en-US" altLang="en-US" dirty="0">
                <a:latin typeface="Arial" pitchFamily="34" charset="0"/>
              </a:rPr>
              <a:t>JH – Discussion point: </a:t>
            </a:r>
            <a:r>
              <a:rPr lang="en-US" altLang="en-US" dirty="0" err="1">
                <a:latin typeface="Arial" pitchFamily="34" charset="0"/>
              </a:rPr>
              <a:t>transgenerational</a:t>
            </a:r>
            <a:r>
              <a:rPr lang="en-US" altLang="en-US" dirty="0">
                <a:latin typeface="Arial" pitchFamily="34" charset="0"/>
              </a:rPr>
              <a:t> addiction patterns</a:t>
            </a:r>
          </a:p>
          <a:p>
            <a:endParaRPr lang="en-US" alt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444FF-F28E-40C4-9FBF-43181D98EE78}" type="slidenum">
              <a:rPr lang="en-US" smtClean="0"/>
              <a:t>14</a:t>
            </a:fld>
            <a:endParaRPr lang="en-US" dirty="0"/>
          </a:p>
        </p:txBody>
      </p:sp>
    </p:spTree>
    <p:extLst>
      <p:ext uri="{BB962C8B-B14F-4D97-AF65-F5344CB8AC3E}">
        <p14:creationId xmlns:p14="http://schemas.microsoft.com/office/powerpoint/2010/main" val="3443314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85000"/>
              </a:schemeClr>
            </a:gs>
            <a:gs pos="50000">
              <a:schemeClr val="bg1"/>
            </a:gs>
            <a:gs pos="84000">
              <a:schemeClr val="bg1"/>
            </a:gs>
            <a:gs pos="89000">
              <a:schemeClr val="accent4">
                <a:lumMod val="50000"/>
              </a:schemeClr>
            </a:gs>
          </a:gsLst>
          <a:lin ang="5400000" scaled="0"/>
        </a:gradFill>
        <a:effectLst/>
      </p:bgPr>
    </p:bg>
    <p:spTree>
      <p:nvGrpSpPr>
        <p:cNvPr id="1" name=""/>
        <p:cNvGrpSpPr/>
        <p:nvPr/>
      </p:nvGrpSpPr>
      <p:grpSpPr>
        <a:xfrm>
          <a:off x="0" y="0"/>
          <a:ext cx="0" cy="0"/>
          <a:chOff x="0" y="0"/>
          <a:chExt cx="0" cy="0"/>
        </a:xfrm>
      </p:grpSpPr>
      <p:sp>
        <p:nvSpPr>
          <p:cNvPr id="11" name="Flowchart: Off-page Connector 10"/>
          <p:cNvSpPr/>
          <p:nvPr userDrawn="1"/>
        </p:nvSpPr>
        <p:spPr>
          <a:xfrm rot="5400000">
            <a:off x="4953738" y="-1118531"/>
            <a:ext cx="159805" cy="8220723"/>
          </a:xfrm>
          <a:prstGeom prst="flowChartOffpageConnector">
            <a:avLst/>
          </a:prstGeom>
          <a:gradFill>
            <a:gsLst>
              <a:gs pos="0">
                <a:schemeClr val="bg1">
                  <a:lumMod val="85000"/>
                </a:schemeClr>
              </a:gs>
              <a:gs pos="50000">
                <a:schemeClr val="bg1"/>
              </a:gs>
              <a:gs pos="68000">
                <a:schemeClr val="bg1"/>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58431"/>
            <a:ext cx="2734323" cy="209956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2" name="Title 1"/>
          <p:cNvSpPr>
            <a:spLocks noGrp="1"/>
          </p:cNvSpPr>
          <p:nvPr>
            <p:ph type="ctrTitle"/>
          </p:nvPr>
        </p:nvSpPr>
        <p:spPr>
          <a:xfrm>
            <a:off x="2965142" y="949662"/>
            <a:ext cx="5963575" cy="2015480"/>
          </a:xfrm>
        </p:spPr>
        <p:txBody>
          <a:bodyPr/>
          <a:lstStyle/>
          <a:p>
            <a:r>
              <a:rPr lang="en-US" dirty="0"/>
              <a:t>Click to edit Master title style</a:t>
            </a:r>
          </a:p>
        </p:txBody>
      </p:sp>
      <p:sp>
        <p:nvSpPr>
          <p:cNvPr id="3" name="Subtitle 2"/>
          <p:cNvSpPr>
            <a:spLocks noGrp="1"/>
          </p:cNvSpPr>
          <p:nvPr>
            <p:ph type="subTitle" idx="1"/>
          </p:nvPr>
        </p:nvSpPr>
        <p:spPr>
          <a:xfrm>
            <a:off x="2965142" y="3045041"/>
            <a:ext cx="5979111" cy="1846555"/>
          </a:xfrm>
        </p:spPr>
        <p:txBody>
          <a:bodyPr/>
          <a:lstStyle>
            <a:lvl1pPr marL="0" indent="0" algn="ctr">
              <a:buNone/>
              <a:defRPr b="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0" y="0"/>
            <a:ext cx="2734323" cy="128726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userDrawn="1"/>
        </p:nvPicPr>
        <p:blipFill>
          <a:blip r:embed="rId2" cstate="print"/>
          <a:srcRect/>
          <a:stretch>
            <a:fillRect/>
          </a:stretch>
        </p:blipFill>
        <p:spPr bwMode="auto">
          <a:xfrm>
            <a:off x="0" y="1343565"/>
            <a:ext cx="2743200" cy="3367922"/>
          </a:xfrm>
          <a:prstGeom prst="rect">
            <a:avLst/>
          </a:prstGeom>
          <a:ln>
            <a:noFill/>
          </a:ln>
          <a:effectLst>
            <a:softEdge rad="112500"/>
          </a:effectLst>
        </p:spPr>
      </p:pic>
      <p:sp>
        <p:nvSpPr>
          <p:cNvPr id="13" name="Rectangle 12"/>
          <p:cNvSpPr/>
          <p:nvPr userDrawn="1"/>
        </p:nvSpPr>
        <p:spPr>
          <a:xfrm>
            <a:off x="2734322" y="5964867"/>
            <a:ext cx="6409679" cy="871008"/>
          </a:xfrm>
          <a:prstGeom prst="rect">
            <a:avLst/>
          </a:prstGeom>
          <a:noFill/>
        </p:spPr>
        <p:txBody>
          <a:bodyPr wrap="square" lIns="91440" tIns="45720" rIns="91440" bIns="45720">
            <a:spAutoFit/>
          </a:bodyPr>
          <a:lstStyle/>
          <a:p>
            <a:pPr algn="ctr"/>
            <a:r>
              <a:rPr lang="en-US" sz="1000" b="0" cap="none" spc="0" dirty="0">
                <a:ln w="18415" cmpd="sng">
                  <a:no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CTN</a:t>
            </a:r>
            <a:r>
              <a:rPr lang="en-US" sz="1000" b="0" cap="none" spc="0" baseline="0" dirty="0">
                <a:ln w="18415" cmpd="sng">
                  <a:no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 WEB SEMINAR SERIES:</a:t>
            </a:r>
          </a:p>
          <a:p>
            <a:pPr algn="ctr"/>
            <a:r>
              <a:rPr lang="en-US" sz="1000" b="0" cap="none" spc="0" baseline="0" dirty="0">
                <a:ln w="18415" cmpd="sng">
                  <a:no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 </a:t>
            </a:r>
            <a:r>
              <a:rPr lang="en-US" sz="1000" b="0" cap="none" spc="0" dirty="0">
                <a:ln w="18415" cmpd="sng">
                  <a:no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A</a:t>
            </a:r>
            <a:r>
              <a:rPr lang="en-US" sz="1000" b="0" cap="none" spc="0" baseline="0" dirty="0">
                <a:ln w="18415" cmpd="sng">
                  <a:no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 FORUM TO EXCHANGE RESEARCH KNOWLEDGE</a:t>
            </a:r>
          </a:p>
          <a:p>
            <a:pPr algn="ctr" defTabSz="744538">
              <a:spcBef>
                <a:spcPct val="20000"/>
              </a:spcBef>
              <a:buClr>
                <a:srgbClr val="FF9900"/>
              </a:buClr>
              <a:buSzPct val="75000"/>
              <a:tabLst>
                <a:tab pos="4457700" algn="l"/>
              </a:tabLst>
              <a:defRPr/>
            </a:pPr>
            <a:r>
              <a:rPr lang="en-US" sz="900" b="0" i="0" kern="0" dirty="0">
                <a:solidFill>
                  <a:schemeClr val="bg1"/>
                </a:solidFill>
                <a:latin typeface="Arial" pitchFamily="34" charset="0"/>
                <a:cs typeface="Arial" pitchFamily="34" charset="0"/>
              </a:rPr>
              <a:t>Produced by:   CTN Training</a:t>
            </a:r>
          </a:p>
          <a:p>
            <a:pPr algn="ctr" defTabSz="744538">
              <a:spcBef>
                <a:spcPct val="20000"/>
              </a:spcBef>
              <a:buClr>
                <a:srgbClr val="FF9900"/>
              </a:buClr>
              <a:buSzPct val="75000"/>
              <a:tabLst>
                <a:tab pos="4457700" algn="l"/>
              </a:tabLst>
              <a:defRPr/>
            </a:pPr>
            <a:r>
              <a:rPr lang="en-US" sz="900" b="0" i="0" dirty="0">
                <a:solidFill>
                  <a:schemeClr val="bg1"/>
                </a:solidFill>
                <a:latin typeface="Arial" pitchFamily="34" charset="0"/>
                <a:cs typeface="Arial" pitchFamily="34" charset="0"/>
              </a:rPr>
              <a:t>This training has been funded in whole or in part with federal funds from the National Institute on Drug Abuse, National Institutes of Health, Department of Health and Human Services, under Contract No.HHSN271201000024C</a:t>
            </a:r>
            <a:endParaRPr lang="en-US" sz="900" b="0" i="0" cap="none" spc="0" dirty="0">
              <a:ln w="18415" cmpd="sng">
                <a:no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0" name="Picture 9" descr="SnowflakeLogo.png"/>
          <p:cNvPicPr>
            <a:picLocks noChangeAspect="1"/>
          </p:cNvPicPr>
          <p:nvPr userDrawn="1"/>
        </p:nvPicPr>
        <p:blipFill>
          <a:blip r:embed="rId3" cstate="print"/>
          <a:stretch>
            <a:fillRect/>
          </a:stretch>
        </p:blipFill>
        <p:spPr>
          <a:xfrm>
            <a:off x="5294523" y="5017161"/>
            <a:ext cx="1088523" cy="975562"/>
          </a:xfrm>
          <a:prstGeom prst="rect">
            <a:avLst/>
          </a:prstGeom>
          <a:effectLst>
            <a:glow rad="101600">
              <a:schemeClr val="bg1">
                <a:alpha val="60000"/>
              </a:schemeClr>
            </a:glo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28600" y="6248401"/>
            <a:ext cx="457200" cy="276999"/>
          </a:xfrm>
          <a:prstGeom prst="rect">
            <a:avLst/>
          </a:prstGeom>
          <a:noFill/>
        </p:spPr>
        <p:txBody>
          <a:bodyPr wrap="square" rtlCol="0">
            <a:spAutoFit/>
          </a:bodyPr>
          <a:lstStyle/>
          <a:p>
            <a:fld id="{16110CD9-C6A9-4BAC-8993-89D8C5869918}" type="slidenum">
              <a:rPr lang="en-US" sz="1200" smtClean="0"/>
              <a:pPr/>
              <a:t>‹#›</a:t>
            </a:fld>
            <a:endParaRPr lang="en-US" sz="1200"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1"/>
            <a:ext cx="8229600" cy="1384300"/>
          </a:xfrm>
        </p:spPr>
        <p:txBody>
          <a:bodyPr/>
          <a:lstStyle/>
          <a:p>
            <a:r>
              <a:rPr lang="en-US"/>
              <a:t>Click to edit Master title style</a:t>
            </a:r>
          </a:p>
        </p:txBody>
      </p:sp>
      <p:sp>
        <p:nvSpPr>
          <p:cNvPr id="3" name="ClipArt Placeholder 2"/>
          <p:cNvSpPr>
            <a:spLocks noGrp="1"/>
          </p:cNvSpPr>
          <p:nvPr>
            <p:ph type="clipArt" sz="half" idx="1"/>
          </p:nvPr>
        </p:nvSpPr>
        <p:spPr>
          <a:xfrm>
            <a:off x="457200" y="1905000"/>
            <a:ext cx="4038600" cy="4114800"/>
          </a:xfrm>
        </p:spPr>
        <p:txBody>
          <a:bodyPr/>
          <a:lstStyle/>
          <a:p>
            <a:pPr lvl="0"/>
            <a:endParaRPr lang="en-US" noProof="0"/>
          </a:p>
        </p:txBody>
      </p:sp>
      <p:sp>
        <p:nvSpPr>
          <p:cNvPr id="4" name="Text Placeholder 3"/>
          <p:cNvSpPr>
            <a:spLocks noGrp="1"/>
          </p:cNvSpPr>
          <p:nvPr>
            <p:ph type="body"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3B7C922-90CB-446B-A155-F27E101145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a:solidFill>
                  <a:srgbClr val="A80000"/>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AD161-F82D-4FAA-9173-18013794C8AF}" type="slidenum">
              <a:rPr lang="en-US" smtClean="0"/>
              <a:pPr/>
              <a:t>‹#›</a:t>
            </a:fld>
            <a:endParaRPr lang="en-US"/>
          </a:p>
        </p:txBody>
      </p:sp>
      <p:pic>
        <p:nvPicPr>
          <p:cNvPr id="7" name="Picture 4"/>
          <p:cNvPicPr>
            <a:picLocks noChangeAspect="1" noChangeArrowheads="1"/>
          </p:cNvPicPr>
          <p:nvPr userDrawn="1"/>
        </p:nvPicPr>
        <p:blipFill>
          <a:blip r:embed="rId2" cstate="print"/>
          <a:srcRect r="25667"/>
          <a:stretch>
            <a:fillRect/>
          </a:stretch>
        </p:blipFill>
        <p:spPr bwMode="auto">
          <a:xfrm>
            <a:off x="8409373" y="381742"/>
            <a:ext cx="734628" cy="944927"/>
          </a:xfrm>
          <a:prstGeom prst="rect">
            <a:avLst/>
          </a:prstGeom>
          <a:noFill/>
          <a:ln w="9525" algn="in">
            <a:noFill/>
            <a:miter lim="800000"/>
            <a:headEnd/>
            <a:tailEnd/>
          </a:ln>
          <a:effectLst/>
        </p:spPr>
      </p:pic>
      <p:sp>
        <p:nvSpPr>
          <p:cNvPr id="8" name="Flowchart: Off-page Connector 7"/>
          <p:cNvSpPr/>
          <p:nvPr userDrawn="1"/>
        </p:nvSpPr>
        <p:spPr>
          <a:xfrm rot="5400000">
            <a:off x="4953738" y="-2689937"/>
            <a:ext cx="159805" cy="8220723"/>
          </a:xfrm>
          <a:prstGeom prst="flowChartOffpageConnector">
            <a:avLst/>
          </a:prstGeom>
          <a:gradFill>
            <a:gsLst>
              <a:gs pos="0">
                <a:schemeClr val="bg1">
                  <a:lumMod val="85000"/>
                </a:schemeClr>
              </a:gs>
              <a:gs pos="50000">
                <a:schemeClr val="bg1"/>
              </a:gs>
              <a:gs pos="68000">
                <a:schemeClr val="bg1"/>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lowchart: Off-page Connector 9"/>
          <p:cNvSpPr/>
          <p:nvPr userDrawn="1"/>
        </p:nvSpPr>
        <p:spPr>
          <a:xfrm rot="5400000">
            <a:off x="4953738" y="301949"/>
            <a:ext cx="159805" cy="8220723"/>
          </a:xfrm>
          <a:prstGeom prst="flowChartOffpageConnector">
            <a:avLst/>
          </a:prstGeom>
          <a:gradFill>
            <a:gsLst>
              <a:gs pos="0">
                <a:schemeClr val="bg1">
                  <a:lumMod val="85000"/>
                </a:schemeClr>
              </a:gs>
              <a:gs pos="50000">
                <a:schemeClr val="bg1"/>
              </a:gs>
              <a:gs pos="68000">
                <a:schemeClr val="bg1"/>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108896"/>
            <a:ext cx="1686757" cy="174910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0743" y="4406900"/>
            <a:ext cx="6443971"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2050743" y="2906714"/>
            <a:ext cx="6443971" cy="1500187"/>
          </a:xfrm>
        </p:spPr>
        <p:txBody>
          <a:bodyPr anchor="b">
            <a:normAutofit/>
          </a:bodyPr>
          <a:lstStyle>
            <a:lvl1pPr marL="0" indent="0">
              <a:buNone/>
              <a:defRPr sz="3200">
                <a:solidFill>
                  <a:schemeClr val="accent4">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9" name="Rectangle 8"/>
          <p:cNvSpPr/>
          <p:nvPr userDrawn="1"/>
        </p:nvSpPr>
        <p:spPr>
          <a:xfrm>
            <a:off x="1" y="-1"/>
            <a:ext cx="1695635" cy="342270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hemeImage2.jpg"/>
          <p:cNvPicPr>
            <a:picLocks noChangeAspect="1"/>
          </p:cNvPicPr>
          <p:nvPr userDrawn="1"/>
        </p:nvPicPr>
        <p:blipFill>
          <a:blip r:embed="rId2" cstate="print"/>
          <a:srcRect t="4221"/>
          <a:stretch>
            <a:fillRect/>
          </a:stretch>
        </p:blipFill>
        <p:spPr>
          <a:xfrm>
            <a:off x="1" y="4228053"/>
            <a:ext cx="1686187" cy="805343"/>
          </a:xfrm>
          <a:prstGeom prst="rect">
            <a:avLst/>
          </a:prstGeom>
        </p:spPr>
      </p:pic>
      <p:pic>
        <p:nvPicPr>
          <p:cNvPr id="14" name="Picture 13" descr="ThemeImage2.jpg"/>
          <p:cNvPicPr>
            <a:picLocks noChangeAspect="1"/>
          </p:cNvPicPr>
          <p:nvPr userDrawn="1"/>
        </p:nvPicPr>
        <p:blipFill>
          <a:blip r:embed="rId2" cstate="print"/>
          <a:srcRect t="2162"/>
          <a:stretch>
            <a:fillRect/>
          </a:stretch>
        </p:blipFill>
        <p:spPr>
          <a:xfrm flipV="1">
            <a:off x="1" y="3413779"/>
            <a:ext cx="1686187" cy="822662"/>
          </a:xfrm>
          <a:prstGeom prst="rect">
            <a:avLst/>
          </a:prstGeom>
        </p:spPr>
      </p:pic>
      <p:pic>
        <p:nvPicPr>
          <p:cNvPr id="12" name="Picture 11" descr="SnowflakeLogo.png"/>
          <p:cNvPicPr>
            <a:picLocks noChangeAspect="1"/>
          </p:cNvPicPr>
          <p:nvPr userDrawn="1"/>
        </p:nvPicPr>
        <p:blipFill>
          <a:blip r:embed="rId3" cstate="print"/>
          <a:stretch>
            <a:fillRect/>
          </a:stretch>
        </p:blipFill>
        <p:spPr>
          <a:xfrm>
            <a:off x="7913436" y="143322"/>
            <a:ext cx="1088523" cy="975562"/>
          </a:xfrm>
          <a:prstGeom prst="rect">
            <a:avLst/>
          </a:prstGeom>
          <a:effectLst>
            <a:glow rad="101600">
              <a:schemeClr val="bg1">
                <a:alpha val="60000"/>
              </a:schemeClr>
            </a:glo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Flowchart: Off-page Connector 8"/>
          <p:cNvSpPr/>
          <p:nvPr userDrawn="1"/>
        </p:nvSpPr>
        <p:spPr>
          <a:xfrm rot="5400000">
            <a:off x="4953738" y="-2689937"/>
            <a:ext cx="159805" cy="8220723"/>
          </a:xfrm>
          <a:prstGeom prst="flowChartOffpageConnector">
            <a:avLst/>
          </a:prstGeom>
          <a:gradFill>
            <a:gsLst>
              <a:gs pos="0">
                <a:schemeClr val="bg1">
                  <a:lumMod val="85000"/>
                </a:schemeClr>
              </a:gs>
              <a:gs pos="50000">
                <a:schemeClr val="bg1"/>
              </a:gs>
              <a:gs pos="68000">
                <a:schemeClr val="bg1"/>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solidFill>
                  <a:schemeClr val="accent4">
                    <a:lumMod val="50000"/>
                  </a:schemeClr>
                </a:solidFill>
              </a:defRPr>
            </a:lvl1pPr>
            <a:lvl2pPr>
              <a:defRPr sz="2400"/>
            </a:lvl2pPr>
            <a:lvl3pPr>
              <a:defRPr sz="2000">
                <a:solidFill>
                  <a:srgbClr val="A8000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p:spPr>
        <p:txBody>
          <a:bodyPr/>
          <a:lstStyle>
            <a:lvl1pPr>
              <a:defRPr sz="2800">
                <a:solidFill>
                  <a:schemeClr val="accent4">
                    <a:lumMod val="50000"/>
                  </a:schemeClr>
                </a:solidFill>
              </a:defRPr>
            </a:lvl1pPr>
            <a:lvl2pPr>
              <a:defRPr sz="2400"/>
            </a:lvl2pPr>
            <a:lvl3pPr>
              <a:defRPr sz="2000">
                <a:solidFill>
                  <a:srgbClr val="A8000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AD161-F82D-4FAA-9173-18013794C8AF}" type="slidenum">
              <a:rPr lang="en-US" smtClean="0"/>
              <a:pPr/>
              <a:t>‹#›</a:t>
            </a:fld>
            <a:endParaRPr lang="en-US"/>
          </a:p>
        </p:txBody>
      </p:sp>
      <p:pic>
        <p:nvPicPr>
          <p:cNvPr id="8" name="Picture 4"/>
          <p:cNvPicPr>
            <a:picLocks noChangeAspect="1" noChangeArrowheads="1"/>
          </p:cNvPicPr>
          <p:nvPr userDrawn="1"/>
        </p:nvPicPr>
        <p:blipFill>
          <a:blip r:embed="rId2" cstate="print"/>
          <a:srcRect r="25667"/>
          <a:stretch>
            <a:fillRect/>
          </a:stretch>
        </p:blipFill>
        <p:spPr bwMode="auto">
          <a:xfrm>
            <a:off x="8409373" y="381742"/>
            <a:ext cx="734628" cy="944927"/>
          </a:xfrm>
          <a:prstGeom prst="rect">
            <a:avLst/>
          </a:prstGeom>
          <a:noFill/>
          <a:ln w="9525" algn="in">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Flowchart: Off-page Connector 10"/>
          <p:cNvSpPr/>
          <p:nvPr userDrawn="1"/>
        </p:nvSpPr>
        <p:spPr>
          <a:xfrm rot="5400000">
            <a:off x="4953738" y="-2689937"/>
            <a:ext cx="159805" cy="8220723"/>
          </a:xfrm>
          <a:prstGeom prst="flowChartOffpageConnector">
            <a:avLst/>
          </a:prstGeom>
          <a:gradFill>
            <a:gsLst>
              <a:gs pos="0">
                <a:schemeClr val="bg1">
                  <a:lumMod val="85000"/>
                </a:schemeClr>
              </a:gs>
              <a:gs pos="50000">
                <a:schemeClr val="bg1"/>
              </a:gs>
              <a:gs pos="68000">
                <a:schemeClr val="bg1"/>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solidFill>
                  <a:schemeClr val="accent4">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solidFill>
                  <a:srgbClr val="A80000"/>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accent4">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solidFill>
                  <a:srgbClr val="A80000"/>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AD161-F82D-4FAA-9173-18013794C8AF}" type="slidenum">
              <a:rPr lang="en-US" smtClean="0"/>
              <a:pPr/>
              <a:t>‹#›</a:t>
            </a:fld>
            <a:endParaRPr lang="en-US"/>
          </a:p>
        </p:txBody>
      </p:sp>
      <p:pic>
        <p:nvPicPr>
          <p:cNvPr id="10" name="Picture 4"/>
          <p:cNvPicPr>
            <a:picLocks noChangeAspect="1" noChangeArrowheads="1"/>
          </p:cNvPicPr>
          <p:nvPr userDrawn="1"/>
        </p:nvPicPr>
        <p:blipFill>
          <a:blip r:embed="rId2" cstate="print"/>
          <a:srcRect r="25667"/>
          <a:stretch>
            <a:fillRect/>
          </a:stretch>
        </p:blipFill>
        <p:spPr bwMode="auto">
          <a:xfrm>
            <a:off x="8409373" y="381742"/>
            <a:ext cx="734628" cy="944927"/>
          </a:xfrm>
          <a:prstGeom prst="rect">
            <a:avLst/>
          </a:prstGeom>
          <a:noFill/>
          <a:ln w="9525" algn="in">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4">
            <a:lumMod val="50000"/>
          </a:schemeClr>
        </a:solidFill>
        <a:effectLst/>
      </p:bgPr>
    </p:bg>
    <p:spTree>
      <p:nvGrpSpPr>
        <p:cNvPr id="1" name=""/>
        <p:cNvGrpSpPr/>
        <p:nvPr/>
      </p:nvGrpSpPr>
      <p:grpSpPr>
        <a:xfrm>
          <a:off x="0" y="0"/>
          <a:ext cx="0" cy="0"/>
          <a:chOff x="0" y="0"/>
          <a:chExt cx="0" cy="0"/>
        </a:xfrm>
      </p:grpSpPr>
      <p:sp>
        <p:nvSpPr>
          <p:cNvPr id="7" name="Flowchart: Off-page Connector 6"/>
          <p:cNvSpPr/>
          <p:nvPr userDrawn="1"/>
        </p:nvSpPr>
        <p:spPr>
          <a:xfrm rot="5400000">
            <a:off x="4953738" y="-2689937"/>
            <a:ext cx="159805" cy="8220723"/>
          </a:xfrm>
          <a:prstGeom prst="flowChartOffpageConnector">
            <a:avLst/>
          </a:prstGeom>
          <a:gradFill>
            <a:gsLst>
              <a:gs pos="0">
                <a:schemeClr val="bg1">
                  <a:lumMod val="85000"/>
                </a:schemeClr>
              </a:gs>
              <a:gs pos="50000">
                <a:schemeClr val="bg1"/>
              </a:gs>
              <a:gs pos="68000">
                <a:schemeClr val="bg1"/>
              </a:gs>
              <a:gs pos="100000">
                <a:schemeClr val="accent4">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AD161-F82D-4FAA-9173-18013794C8AF}" type="slidenum">
              <a:rPr lang="en-US" smtClean="0"/>
              <a:pPr/>
              <a:t>‹#›</a:t>
            </a:fld>
            <a:endParaRPr lang="en-US"/>
          </a:p>
        </p:txBody>
      </p:sp>
      <p:pic>
        <p:nvPicPr>
          <p:cNvPr id="6" name="Picture 4"/>
          <p:cNvPicPr>
            <a:picLocks noChangeAspect="1" noChangeArrowheads="1"/>
          </p:cNvPicPr>
          <p:nvPr userDrawn="1"/>
        </p:nvPicPr>
        <p:blipFill>
          <a:blip r:embed="rId2" cstate="print"/>
          <a:srcRect r="25667"/>
          <a:stretch>
            <a:fillRect/>
          </a:stretch>
        </p:blipFill>
        <p:spPr bwMode="auto">
          <a:xfrm>
            <a:off x="8409373" y="381742"/>
            <a:ext cx="734628" cy="944927"/>
          </a:xfrm>
          <a:prstGeom prst="rect">
            <a:avLst/>
          </a:prstGeom>
          <a:noFill/>
          <a:ln w="9525" algn="in">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AD161-F82D-4FAA-9173-18013794C8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b="0">
                <a:solidFill>
                  <a:schemeClr val="accent4">
                    <a:lumMod val="50000"/>
                  </a:schemeClr>
                </a:solidFill>
              </a:defRPr>
            </a:lvl1pPr>
            <a:lvl2pPr>
              <a:defRPr sz="2800"/>
            </a:lvl2pPr>
            <a:lvl3pPr>
              <a:defRPr sz="2400">
                <a:solidFill>
                  <a:srgbClr val="A80000"/>
                </a:solidFill>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AD161-F82D-4FAA-9173-18013794C8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AD161-F82D-4FAA-9173-18013794C8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8000">
              <a:schemeClr val="bg1">
                <a:lumMod val="85000"/>
                <a:alpha val="79000"/>
              </a:schemeClr>
            </a:gs>
            <a:gs pos="50000">
              <a:schemeClr val="bg1"/>
            </a:gs>
            <a:gs pos="89000">
              <a:schemeClr val="bg1"/>
            </a:gs>
            <a:gs pos="94000">
              <a:schemeClr val="accent4">
                <a:lumMod val="5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7896687"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bg1"/>
                </a:solidFill>
              </a:defRPr>
            </a:lvl1pPr>
          </a:lstStyle>
          <a:p>
            <a:fld id="{5C0AD161-F82D-4FAA-9173-18013794C8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A8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leydc@upmc.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dallasfamilycenter.com/family-therapy-family-systems-therapy-flower-mound-tx/&amp;ei=8elQVbe0FoHbggSJyICABg&amp;psig=AFQjCNH3MkEQsOTBfRDRnGsnmEWKC_fe9g&amp;ust=143145247694910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babafalva.hu/mit-jatsszunk/&amp;ei=FOxQVe-NOIuYNpfwgMAK&amp;psig=AFQjCNGLekWj8ocBEx2dG5FJeRZdNMeUdQ&amp;ust=1431453074757917"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50743" y="3365370"/>
            <a:ext cx="6443971" cy="2403606"/>
          </a:xfrm>
        </p:spPr>
        <p:txBody>
          <a:bodyPr/>
          <a:lstStyle/>
          <a:p>
            <a:endParaRPr lang="en-US" altLang="en-US" sz="2800" b="0" dirty="0">
              <a:solidFill>
                <a:schemeClr val="tx1"/>
              </a:solidFill>
            </a:endParaRPr>
          </a:p>
        </p:txBody>
      </p:sp>
      <p:sp>
        <p:nvSpPr>
          <p:cNvPr id="30723" name="Subtitle 2"/>
          <p:cNvSpPr>
            <a:spLocks noGrp="1"/>
          </p:cNvSpPr>
          <p:nvPr>
            <p:ph type="body" idx="1"/>
          </p:nvPr>
        </p:nvSpPr>
        <p:spPr>
          <a:xfrm>
            <a:off x="2050743" y="-452486"/>
            <a:ext cx="6443971" cy="7310486"/>
          </a:xfrm>
        </p:spPr>
        <p:txBody>
          <a:bodyPr>
            <a:normAutofit/>
          </a:bodyPr>
          <a:lstStyle/>
          <a:p>
            <a:pPr algn="ctr"/>
            <a:r>
              <a:rPr lang="en-US" altLang="en-US" sz="4800" b="1" dirty="0">
                <a:solidFill>
                  <a:schemeClr val="accent2"/>
                </a:solidFill>
              </a:rPr>
              <a:t>Hope and Help for Families Affected by Substance Use Disorders</a:t>
            </a:r>
          </a:p>
          <a:p>
            <a:pPr algn="ctr"/>
            <a:r>
              <a:rPr lang="en-US" altLang="en-US" sz="2400" dirty="0"/>
              <a:t>Dennis C. Daley, PhD</a:t>
            </a:r>
          </a:p>
          <a:p>
            <a:pPr algn="ctr"/>
            <a:r>
              <a:rPr lang="en-US" altLang="en-US" sz="2400" dirty="0"/>
              <a:t>Sr. Clinical Director, Substance Use Services</a:t>
            </a:r>
          </a:p>
          <a:p>
            <a:pPr algn="ctr"/>
            <a:r>
              <a:rPr lang="en-US" altLang="en-US" sz="2400" dirty="0"/>
              <a:t>UPMC Health Plan</a:t>
            </a:r>
          </a:p>
          <a:p>
            <a:pPr algn="ctr"/>
            <a:r>
              <a:rPr lang="en-US" altLang="en-US" sz="2400" dirty="0"/>
              <a:t>Professor of Psychiatry</a:t>
            </a:r>
          </a:p>
          <a:p>
            <a:pPr algn="ctr"/>
            <a:r>
              <a:rPr lang="en-US" altLang="en-US" sz="2400" dirty="0"/>
              <a:t>University of Pittsburgh School of Medicine</a:t>
            </a:r>
          </a:p>
          <a:p>
            <a:pPr algn="ctr"/>
            <a:r>
              <a:rPr lang="en-US" altLang="en-US" sz="2400" dirty="0">
                <a:hlinkClick r:id="rId3"/>
              </a:rPr>
              <a:t>daleydc@upmc.edu</a:t>
            </a:r>
            <a:endParaRPr lang="en-US" altLang="en-US" sz="2400" dirty="0"/>
          </a:p>
          <a:p>
            <a:pPr algn="ctr"/>
            <a:r>
              <a:rPr lang="en-US" altLang="en-US" sz="2400" dirty="0" smtClean="0"/>
              <a:t>March</a:t>
            </a:r>
            <a:r>
              <a:rPr lang="en-US" altLang="en-US" sz="2400" dirty="0" smtClean="0"/>
              <a:t> </a:t>
            </a:r>
            <a:r>
              <a:rPr lang="en-US" altLang="en-US" sz="2400" dirty="0"/>
              <a:t>28, 2018 </a:t>
            </a:r>
          </a:p>
          <a:p>
            <a:pPr algn="ctr"/>
            <a:endParaRPr lang="en-US" altLang="en-US" sz="2800" dirty="0"/>
          </a:p>
          <a:p>
            <a:pPr algn="ctr"/>
            <a:endParaRPr lang="en-US" altLang="en-US" sz="2400" dirty="0"/>
          </a:p>
        </p:txBody>
      </p:sp>
    </p:spTree>
    <p:extLst>
      <p:ext uri="{BB962C8B-B14F-4D97-AF65-F5344CB8AC3E}">
        <p14:creationId xmlns:p14="http://schemas.microsoft.com/office/powerpoint/2010/main" val="227182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1027"/>
          <p:cNvSpPr>
            <a:spLocks noGrp="1" noChangeArrowheads="1"/>
          </p:cNvSpPr>
          <p:nvPr>
            <p:ph idx="1"/>
          </p:nvPr>
        </p:nvSpPr>
        <p:spPr>
          <a:xfrm>
            <a:off x="457200" y="1564849"/>
            <a:ext cx="8229600" cy="4155968"/>
          </a:xfrm>
        </p:spPr>
        <p:txBody>
          <a:bodyPr>
            <a:noAutofit/>
          </a:bodyPr>
          <a:lstStyle/>
          <a:p>
            <a:pPr>
              <a:spcAft>
                <a:spcPts val="533"/>
              </a:spcAft>
            </a:pPr>
            <a:r>
              <a:rPr lang="en-US" sz="3200" b="1" u="sng" dirty="0"/>
              <a:t>Emotional burden	</a:t>
            </a:r>
            <a:r>
              <a:rPr lang="en-US" b="1" u="sng" dirty="0"/>
              <a:t>	</a:t>
            </a:r>
            <a:r>
              <a:rPr lang="en-US" sz="3200" b="1" u="sng" dirty="0"/>
              <a:t>91%</a:t>
            </a:r>
          </a:p>
          <a:p>
            <a:pPr>
              <a:spcAft>
                <a:spcPts val="533"/>
              </a:spcAft>
            </a:pPr>
            <a:r>
              <a:rPr lang="en-US" sz="3200" b="1" u="sng" dirty="0"/>
              <a:t>Family neglect		84%</a:t>
            </a:r>
          </a:p>
          <a:p>
            <a:pPr>
              <a:spcAft>
                <a:spcPts val="533"/>
              </a:spcAft>
            </a:pPr>
            <a:r>
              <a:rPr lang="en-US" sz="3200" dirty="0"/>
              <a:t>Irresponsibility		74%</a:t>
            </a:r>
          </a:p>
          <a:p>
            <a:pPr>
              <a:spcAft>
                <a:spcPts val="533"/>
              </a:spcAft>
            </a:pPr>
            <a:r>
              <a:rPr lang="en-US" sz="3200" dirty="0"/>
              <a:t>Economic burden		64%</a:t>
            </a:r>
          </a:p>
          <a:p>
            <a:pPr>
              <a:spcAft>
                <a:spcPts val="533"/>
              </a:spcAft>
            </a:pPr>
            <a:r>
              <a:rPr lang="en-US" sz="3200" dirty="0"/>
              <a:t>Family enabling		51%</a:t>
            </a:r>
          </a:p>
          <a:p>
            <a:pPr>
              <a:spcAft>
                <a:spcPts val="533"/>
              </a:spcAft>
            </a:pPr>
            <a:r>
              <a:rPr lang="en-US" sz="3200" dirty="0"/>
              <a:t>Physical abuse			45%</a:t>
            </a:r>
          </a:p>
          <a:p>
            <a:pPr>
              <a:spcAft>
                <a:spcPts val="533"/>
              </a:spcAft>
            </a:pPr>
            <a:r>
              <a:rPr lang="en-US" sz="3200" dirty="0"/>
              <a:t>Loss of children		25%</a:t>
            </a:r>
          </a:p>
        </p:txBody>
      </p:sp>
      <p:sp>
        <p:nvSpPr>
          <p:cNvPr id="189442" name="Rectangle 1026"/>
          <p:cNvSpPr>
            <a:spLocks noGrp="1" noChangeArrowheads="1"/>
          </p:cNvSpPr>
          <p:nvPr>
            <p:ph type="title"/>
          </p:nvPr>
        </p:nvSpPr>
        <p:spPr/>
        <p:txBody>
          <a:bodyPr>
            <a:normAutofit fontScale="90000"/>
          </a:bodyPr>
          <a:lstStyle/>
          <a:p>
            <a:r>
              <a:rPr lang="en-US" b="0" dirty="0"/>
              <a:t>Impact of Disorders on the Family </a:t>
            </a:r>
            <a:br>
              <a:rPr lang="en-US" b="0" dirty="0"/>
            </a:br>
            <a:r>
              <a:rPr lang="en-US" b="0" dirty="0"/>
              <a:t>(Daley, n=140)</a:t>
            </a:r>
          </a:p>
        </p:txBody>
      </p:sp>
      <p:sp>
        <p:nvSpPr>
          <p:cNvPr id="2" name="Slide Number Placeholder 1"/>
          <p:cNvSpPr>
            <a:spLocks noGrp="1"/>
          </p:cNvSpPr>
          <p:nvPr>
            <p:ph type="sldNum" sz="quarter" idx="12"/>
          </p:nvPr>
        </p:nvSpPr>
        <p:spPr/>
        <p:txBody>
          <a:bodyPr/>
          <a:lstStyle/>
          <a:p>
            <a:fld id="{A001B07C-AA93-4034-A8BD-4972785F25C5}" type="slidenum">
              <a:rPr lang="en-US" smtClean="0"/>
              <a:t>10</a:t>
            </a:fld>
            <a:endParaRPr lang="en-US"/>
          </a:p>
        </p:txBody>
      </p:sp>
    </p:spTree>
    <p:extLst>
      <p:ext uri="{BB962C8B-B14F-4D97-AF65-F5344CB8AC3E}">
        <p14:creationId xmlns:p14="http://schemas.microsoft.com/office/powerpoint/2010/main" val="48506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r>
              <a:rPr lang="en-US" altLang="en-US" dirty="0"/>
              <a:t>Emotional Distress</a:t>
            </a:r>
          </a:p>
        </p:txBody>
      </p:sp>
      <p:sp>
        <p:nvSpPr>
          <p:cNvPr id="33795" name="Rectangle 1027"/>
          <p:cNvSpPr>
            <a:spLocks noGrp="1" noChangeArrowheads="1"/>
          </p:cNvSpPr>
          <p:nvPr>
            <p:ph type="body" idx="1"/>
          </p:nvPr>
        </p:nvSpPr>
        <p:spPr/>
        <p:txBody>
          <a:bodyPr/>
          <a:lstStyle/>
          <a:p>
            <a:r>
              <a:rPr lang="en-US" altLang="en-US" dirty="0"/>
              <a:t>Negative family atmosphere</a:t>
            </a:r>
          </a:p>
          <a:p>
            <a:r>
              <a:rPr lang="en-US" altLang="en-US" dirty="0"/>
              <a:t>Anger, resentment, hostility</a:t>
            </a:r>
          </a:p>
          <a:p>
            <a:r>
              <a:rPr lang="en-US" altLang="en-US" dirty="0"/>
              <a:t>Anxiety, worry, fear</a:t>
            </a:r>
          </a:p>
          <a:p>
            <a:r>
              <a:rPr lang="en-US" altLang="en-US" dirty="0"/>
              <a:t>Depression, grief</a:t>
            </a:r>
          </a:p>
          <a:p>
            <a:r>
              <a:rPr lang="en-US" altLang="en-US" dirty="0"/>
              <a:t>Guilt, shame, embarrassment </a:t>
            </a:r>
          </a:p>
          <a:p>
            <a:r>
              <a:rPr lang="en-US" altLang="en-US" dirty="0"/>
              <a:t>Helplessness, hopelessness</a:t>
            </a:r>
          </a:p>
          <a:p>
            <a:r>
              <a:rPr lang="en-US" altLang="en-US" dirty="0"/>
              <a:t>Chronic stress</a:t>
            </a:r>
          </a:p>
          <a:p>
            <a:endParaRPr lang="en-US" altLang="en-US" dirty="0"/>
          </a:p>
        </p:txBody>
      </p:sp>
      <p:sp>
        <p:nvSpPr>
          <p:cNvPr id="6" name="Slide Number Placeholder 5"/>
          <p:cNvSpPr>
            <a:spLocks noGrp="1"/>
          </p:cNvSpPr>
          <p:nvPr>
            <p:ph type="sldNum" sz="quarter" idx="12"/>
          </p:nvPr>
        </p:nvSpPr>
        <p:spPr/>
        <p:txBody>
          <a:bodyPr/>
          <a:lstStyle/>
          <a:p>
            <a:fld id="{5C0AD161-F82D-4FAA-9173-18013794C8AF}" type="slidenum">
              <a:rPr lang="en-US" smtClean="0"/>
              <a:pPr/>
              <a:t>11</a:t>
            </a:fld>
            <a:endParaRPr lang="en-US"/>
          </a:p>
        </p:txBody>
      </p:sp>
      <p:pic>
        <p:nvPicPr>
          <p:cNvPr id="76804" name="Picture 4" descr="http://i.huffpost.com/gen/1289398/images/o-DEPRESSION-facebook.jpg"/>
          <p:cNvPicPr>
            <a:picLocks noChangeAspect="1" noChangeArrowheads="1"/>
          </p:cNvPicPr>
          <p:nvPr/>
        </p:nvPicPr>
        <p:blipFill>
          <a:blip r:embed="rId3" cstate="print"/>
          <a:srcRect l="39492" t="12661" r="977" b="2978"/>
          <a:stretch>
            <a:fillRect/>
          </a:stretch>
        </p:blipFill>
        <p:spPr bwMode="auto">
          <a:xfrm>
            <a:off x="5943601" y="2279401"/>
            <a:ext cx="2711508" cy="25616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832902E-5173-4206-A9DD-A349C1F3F922}"/>
              </a:ext>
            </a:extLst>
          </p:cNvPr>
          <p:cNvSpPr>
            <a:spLocks noGrp="1" noChangeArrowheads="1"/>
          </p:cNvSpPr>
          <p:nvPr>
            <p:ph type="title"/>
          </p:nvPr>
        </p:nvSpPr>
        <p:spPr>
          <a:xfrm>
            <a:off x="1117600" y="448733"/>
            <a:ext cx="6908800" cy="1016000"/>
          </a:xfrm>
        </p:spPr>
        <p:txBody>
          <a:bodyPr/>
          <a:lstStyle/>
          <a:p>
            <a:r>
              <a:rPr lang="en-US" altLang="en-US" sz="3556"/>
              <a:t>Economic Instability and Poverty</a:t>
            </a:r>
          </a:p>
        </p:txBody>
      </p:sp>
      <p:sp>
        <p:nvSpPr>
          <p:cNvPr id="32771" name="Rectangle 3">
            <a:extLst>
              <a:ext uri="{FF2B5EF4-FFF2-40B4-BE49-F238E27FC236}">
                <a16:creationId xmlns:a16="http://schemas.microsoft.com/office/drawing/2014/main" id="{7C2D6B56-C284-42E1-8A7F-8DA2E4DF3CFE}"/>
              </a:ext>
            </a:extLst>
          </p:cNvPr>
          <p:cNvSpPr>
            <a:spLocks noGrp="1" noChangeArrowheads="1"/>
          </p:cNvSpPr>
          <p:nvPr>
            <p:ph type="body" idx="1"/>
          </p:nvPr>
        </p:nvSpPr>
        <p:spPr>
          <a:xfrm>
            <a:off x="440267" y="1600200"/>
            <a:ext cx="8466667" cy="4866588"/>
          </a:xfrm>
        </p:spPr>
        <p:txBody>
          <a:bodyPr>
            <a:normAutofit lnSpcReduction="10000"/>
          </a:bodyPr>
          <a:lstStyle/>
          <a:p>
            <a:pPr>
              <a:spcAft>
                <a:spcPts val="533"/>
              </a:spcAft>
              <a:buNone/>
            </a:pPr>
            <a:r>
              <a:rPr lang="en-US" altLang="en-US" sz="2800" i="1" dirty="0"/>
              <a:t>“Dad kept losing jobs. We moved too many times to count.  I was ashamed we had to be on welfare.</a:t>
            </a:r>
          </a:p>
          <a:p>
            <a:pPr algn="ctr">
              <a:spcAft>
                <a:spcPts val="533"/>
              </a:spcAft>
              <a:buNone/>
            </a:pPr>
            <a:r>
              <a:rPr lang="en-US" altLang="en-US" sz="2800" i="1" dirty="0"/>
              <a:t>“We lived from payday to payday. At times we had little food to eat. We even had our utilities cut off.”</a:t>
            </a:r>
          </a:p>
          <a:p>
            <a:pPr algn="ctr">
              <a:spcAft>
                <a:spcPts val="533"/>
              </a:spcAft>
              <a:buNone/>
            </a:pPr>
            <a:r>
              <a:rPr lang="en-US" altLang="en-US" sz="2800" i="1" dirty="0"/>
              <a:t>“My wife used all our savings.  She even snuck money out of her IRA.  All to support her cocaine addiction.”</a:t>
            </a:r>
          </a:p>
          <a:p>
            <a:pPr algn="ctr">
              <a:spcAft>
                <a:spcPts val="533"/>
              </a:spcAft>
              <a:buNone/>
            </a:pPr>
            <a:endParaRPr lang="en-US" altLang="en-US" sz="2489" i="1" dirty="0"/>
          </a:p>
          <a:p>
            <a:pPr marL="0" indent="0" algn="ctr">
              <a:spcAft>
                <a:spcPts val="533"/>
              </a:spcAft>
              <a:buNone/>
            </a:pPr>
            <a:r>
              <a:rPr lang="en-US" altLang="en-US" b="1" u="sng" dirty="0"/>
              <a:t>Women with </a:t>
            </a:r>
            <a:r>
              <a:rPr lang="en-US" altLang="en-US" b="1" u="sng" dirty="0" err="1"/>
              <a:t>SUDof</a:t>
            </a:r>
            <a:r>
              <a:rPr lang="en-US" altLang="en-US" b="1" u="sng" dirty="0"/>
              <a:t> poverty than </a:t>
            </a:r>
            <a:r>
              <a:rPr lang="en-US" altLang="en-US" b="1" u="sng" dirty="0" err="1"/>
              <a:t>mens</a:t>
            </a:r>
            <a:r>
              <a:rPr lang="en-US" altLang="en-US" b="1" u="sng" dirty="0"/>
              <a:t> have higher rates</a:t>
            </a:r>
          </a:p>
          <a:p>
            <a:pPr marL="0" indent="0" algn="ctr">
              <a:spcBef>
                <a:spcPts val="0"/>
              </a:spcBef>
              <a:buNone/>
            </a:pPr>
            <a:r>
              <a:rPr lang="en-US" altLang="en-US" b="1" u="sng" dirty="0"/>
              <a:t> </a:t>
            </a:r>
          </a:p>
        </p:txBody>
      </p:sp>
    </p:spTree>
    <p:extLst>
      <p:ext uri="{BB962C8B-B14F-4D97-AF65-F5344CB8AC3E}">
        <p14:creationId xmlns:p14="http://schemas.microsoft.com/office/powerpoint/2010/main" val="150152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Impact of SUDs on Children</a:t>
            </a:r>
          </a:p>
        </p:txBody>
      </p:sp>
      <p:sp>
        <p:nvSpPr>
          <p:cNvPr id="36867" name="Rectangle 3"/>
          <p:cNvSpPr>
            <a:spLocks noGrp="1" noChangeArrowheads="1"/>
          </p:cNvSpPr>
          <p:nvPr>
            <p:ph type="body" idx="1"/>
          </p:nvPr>
        </p:nvSpPr>
        <p:spPr>
          <a:xfrm>
            <a:off x="457200" y="1600201"/>
            <a:ext cx="8229600" cy="4702629"/>
          </a:xfrm>
        </p:spPr>
        <p:txBody>
          <a:bodyPr>
            <a:normAutofit fontScale="77500" lnSpcReduction="20000"/>
          </a:bodyPr>
          <a:lstStyle/>
          <a:p>
            <a:r>
              <a:rPr lang="en-US" altLang="en-US" dirty="0"/>
              <a:t>Addicted moms: pre/post-natal effects </a:t>
            </a:r>
          </a:p>
          <a:p>
            <a:r>
              <a:rPr lang="en-US" altLang="en-US" dirty="0"/>
              <a:t>Substance use disorders</a:t>
            </a:r>
          </a:p>
          <a:p>
            <a:r>
              <a:rPr lang="en-US" altLang="en-US" dirty="0"/>
              <a:t>Depression, anxiety</a:t>
            </a:r>
          </a:p>
          <a:p>
            <a:r>
              <a:rPr lang="en-US" altLang="en-US" dirty="0"/>
              <a:t>Oppositional behaviors</a:t>
            </a:r>
          </a:p>
          <a:p>
            <a:r>
              <a:rPr lang="en-US" altLang="en-US" dirty="0"/>
              <a:t>Medical problems</a:t>
            </a:r>
          </a:p>
          <a:p>
            <a:r>
              <a:rPr lang="en-US" altLang="en-US" dirty="0"/>
              <a:t>Academic problems</a:t>
            </a:r>
          </a:p>
          <a:p>
            <a:r>
              <a:rPr lang="en-US" altLang="en-US" dirty="0"/>
              <a:t>Impulsivity, inattention, irritability</a:t>
            </a:r>
          </a:p>
          <a:p>
            <a:r>
              <a:rPr lang="en-US" altLang="en-US" dirty="0"/>
              <a:t>Impairments of executive functions </a:t>
            </a:r>
            <a:br>
              <a:rPr lang="en-US" altLang="en-US" dirty="0"/>
            </a:br>
            <a:r>
              <a:rPr lang="en-US" altLang="en-US" dirty="0"/>
              <a:t>of brain (organize, plan, reason, </a:t>
            </a:r>
            <a:br>
              <a:rPr lang="en-US" altLang="en-US" dirty="0"/>
            </a:br>
            <a:r>
              <a:rPr lang="en-US" altLang="en-US" dirty="0"/>
              <a:t>problem-solve)</a:t>
            </a:r>
          </a:p>
          <a:p>
            <a:endParaRPr lang="en-US" altLang="en-US" dirty="0"/>
          </a:p>
          <a:p>
            <a:pPr>
              <a:buNone/>
            </a:pPr>
            <a:r>
              <a:rPr lang="en-US" altLang="en-US" sz="2300" dirty="0"/>
              <a:t>Cooke et al; Moss et al; Tartar et al;</a:t>
            </a:r>
            <a:br>
              <a:rPr lang="en-US" altLang="en-US" sz="2300" dirty="0"/>
            </a:br>
            <a:r>
              <a:rPr lang="en-US" altLang="en-US" sz="2300" dirty="0"/>
              <a:t> </a:t>
            </a:r>
            <a:r>
              <a:rPr lang="en-US" altLang="en-US" sz="2300" dirty="0" err="1"/>
              <a:t>Suchman</a:t>
            </a:r>
            <a:r>
              <a:rPr lang="en-US" altLang="en-US" sz="2300" dirty="0"/>
              <a:t> et al; Wilens &amp; </a:t>
            </a:r>
            <a:r>
              <a:rPr lang="en-US" altLang="en-US" sz="2300" dirty="0" err="1"/>
              <a:t>Biederman</a:t>
            </a:r>
            <a:endParaRPr lang="en-US" altLang="en-US" sz="2300" dirty="0"/>
          </a:p>
        </p:txBody>
      </p:sp>
      <p:pic>
        <p:nvPicPr>
          <p:cNvPr id="36868" name="Picture 3" descr="brain1.jpg"/>
          <p:cNvPicPr>
            <a:picLocks noChangeAspect="1"/>
          </p:cNvPicPr>
          <p:nvPr/>
        </p:nvPicPr>
        <p:blipFill>
          <a:blip r:embed="rId3" cstate="print"/>
          <a:srcRect/>
          <a:stretch>
            <a:fillRect/>
          </a:stretch>
        </p:blipFill>
        <p:spPr bwMode="auto">
          <a:xfrm>
            <a:off x="6062134" y="1752600"/>
            <a:ext cx="2483556" cy="41910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5C0AD161-F82D-4FAA-9173-18013794C8A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a:t>These conditions of children of members with a SUD are significantly higher:</a:t>
            </a:r>
          </a:p>
          <a:p>
            <a:pPr lvl="1"/>
            <a:r>
              <a:rPr lang="en-US" sz="2800" dirty="0"/>
              <a:t>Trauma, otitis media, asthma</a:t>
            </a:r>
          </a:p>
          <a:p>
            <a:pPr lvl="1"/>
            <a:r>
              <a:rPr lang="en-US" sz="2800" dirty="0"/>
              <a:t>Pneumonia, Attention deficit disorder</a:t>
            </a:r>
          </a:p>
          <a:p>
            <a:pPr lvl="1"/>
            <a:r>
              <a:rPr lang="en-US" sz="2800" dirty="0"/>
              <a:t>Headache, depression</a:t>
            </a:r>
          </a:p>
          <a:p>
            <a:pPr lvl="1"/>
            <a:r>
              <a:rPr lang="en-US" sz="2800" dirty="0"/>
              <a:t>Acid related disorders</a:t>
            </a:r>
          </a:p>
          <a:p>
            <a:pPr lvl="1"/>
            <a:r>
              <a:rPr lang="en-US" sz="2800" dirty="0"/>
              <a:t>Substance use disorders</a:t>
            </a:r>
          </a:p>
          <a:p>
            <a:pPr marL="457200" lvl="1" indent="0">
              <a:buNone/>
            </a:pPr>
            <a:endParaRPr lang="en-US" sz="2800" dirty="0"/>
          </a:p>
          <a:p>
            <a:pPr marL="457200" lvl="1" indent="0">
              <a:buNone/>
            </a:pPr>
            <a:r>
              <a:rPr lang="en-US" dirty="0"/>
              <a:t>-</a:t>
            </a:r>
            <a:r>
              <a:rPr lang="en-US" dirty="0" err="1"/>
              <a:t>C.Wiesner</a:t>
            </a:r>
            <a:r>
              <a:rPr lang="en-US" dirty="0"/>
              <a:t>, 2010</a:t>
            </a:r>
          </a:p>
        </p:txBody>
      </p:sp>
      <p:sp>
        <p:nvSpPr>
          <p:cNvPr id="3" name="Title 2"/>
          <p:cNvSpPr>
            <a:spLocks noGrp="1"/>
          </p:cNvSpPr>
          <p:nvPr>
            <p:ph type="title"/>
          </p:nvPr>
        </p:nvSpPr>
        <p:spPr>
          <a:xfrm>
            <a:off x="0" y="0"/>
            <a:ext cx="9144000" cy="862395"/>
          </a:xfrm>
        </p:spPr>
        <p:txBody>
          <a:bodyPr/>
          <a:lstStyle/>
          <a:p>
            <a:pPr algn="ctr"/>
            <a:r>
              <a:rPr lang="en-US" sz="4000" b="0" dirty="0"/>
              <a:t>Children with a SUD Member</a:t>
            </a:r>
          </a:p>
        </p:txBody>
      </p:sp>
      <p:sp>
        <p:nvSpPr>
          <p:cNvPr id="4" name="Slide Number Placeholder 3"/>
          <p:cNvSpPr>
            <a:spLocks noGrp="1"/>
          </p:cNvSpPr>
          <p:nvPr>
            <p:ph type="sldNum" sz="quarter" idx="4294967295"/>
          </p:nvPr>
        </p:nvSpPr>
        <p:spPr>
          <a:xfrm>
            <a:off x="244475" y="6208713"/>
            <a:ext cx="427038" cy="649287"/>
          </a:xfrm>
          <a:prstGeom prst="rect">
            <a:avLst/>
          </a:prstGeom>
        </p:spPr>
        <p:txBody>
          <a:bodyPr/>
          <a:lstStyle/>
          <a:p>
            <a:fld id="{85FF07A8-5CF0-427D-9CA9-EC848BF0154D}" type="slidenum">
              <a:rPr lang="en-US" altLang="en-US" smtClean="0"/>
              <a:pPr/>
              <a:t>14</a:t>
            </a:fld>
            <a:endParaRPr lang="en-US" altLang="en-US" dirty="0"/>
          </a:p>
        </p:txBody>
      </p:sp>
    </p:spTree>
    <p:extLst>
      <p:ext uri="{BB962C8B-B14F-4D97-AF65-F5344CB8AC3E}">
        <p14:creationId xmlns:p14="http://schemas.microsoft.com/office/powerpoint/2010/main" val="326743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Academic</a:t>
            </a:r>
          </a:p>
        </p:txBody>
      </p:sp>
      <p:sp>
        <p:nvSpPr>
          <p:cNvPr id="37891" name="Rectangle 3"/>
          <p:cNvSpPr>
            <a:spLocks noGrp="1" noChangeArrowheads="1"/>
          </p:cNvSpPr>
          <p:nvPr>
            <p:ph type="body" idx="1"/>
          </p:nvPr>
        </p:nvSpPr>
        <p:spPr/>
        <p:txBody>
          <a:bodyPr/>
          <a:lstStyle/>
          <a:p>
            <a:r>
              <a:rPr lang="en-US" altLang="en-US"/>
              <a:t>“My dad’s addiction messed with me in lots of ways. Got in trouble with the law. I almost dropped out of school.”</a:t>
            </a:r>
          </a:p>
          <a:p>
            <a:endParaRPr lang="en-US" altLang="en-US"/>
          </a:p>
          <a:p>
            <a:endParaRPr lang="en-US" altLang="en-US"/>
          </a:p>
        </p:txBody>
      </p:sp>
      <p:sp>
        <p:nvSpPr>
          <p:cNvPr id="4" name="Rounded Rectangle 3"/>
          <p:cNvSpPr/>
          <p:nvPr/>
        </p:nvSpPr>
        <p:spPr bwMode="auto">
          <a:xfrm>
            <a:off x="778935" y="3886200"/>
            <a:ext cx="7586133" cy="1828800"/>
          </a:xfrm>
          <a:prstGeom prst="roundRect">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2600" b="0" dirty="0">
                <a:solidFill>
                  <a:schemeClr val="bg1"/>
                </a:solidFill>
                <a:effectLst>
                  <a:outerShdw blurRad="38100" dist="38100" dir="2700000" algn="tl">
                    <a:srgbClr val="000000">
                      <a:alpha val="43137"/>
                    </a:srgbClr>
                  </a:outerShdw>
                </a:effectLst>
                <a:latin typeface="Arial" charset="0"/>
                <a:cs typeface="+mn-cs"/>
              </a:rPr>
              <a:t>Kids from drug abuse families had lower IQ scores and school performance compared to community controls</a:t>
            </a:r>
          </a:p>
          <a:p>
            <a:pPr algn="ctr" eaLnBrk="0" hangingPunct="0">
              <a:defRPr/>
            </a:pPr>
            <a:r>
              <a:rPr lang="en-US" b="0" dirty="0">
                <a:solidFill>
                  <a:schemeClr val="bg1"/>
                </a:solidFill>
                <a:effectLst>
                  <a:outerShdw blurRad="38100" dist="38100" dir="2700000" algn="tl">
                    <a:srgbClr val="000000">
                      <a:alpha val="43137"/>
                    </a:srgbClr>
                  </a:outerShdw>
                </a:effectLst>
                <a:latin typeface="Arial" charset="0"/>
                <a:cs typeface="+mn-cs"/>
              </a:rPr>
              <a:t> </a:t>
            </a:r>
            <a:r>
              <a:rPr lang="en-US" dirty="0">
                <a:solidFill>
                  <a:schemeClr val="bg1"/>
                </a:solidFill>
                <a:effectLst>
                  <a:outerShdw blurRad="38100" dist="38100" dir="2700000" algn="tl">
                    <a:srgbClr val="000000">
                      <a:alpha val="43137"/>
                    </a:srgbClr>
                  </a:outerShdw>
                </a:effectLst>
                <a:latin typeface="Arial" charset="0"/>
                <a:cs typeface="+mn-cs"/>
              </a:rPr>
              <a:t>(Moss et. al., 1995; Tarter et. al., 1995)</a:t>
            </a:r>
          </a:p>
          <a:p>
            <a:pPr eaLnBrk="0" hangingPunct="0">
              <a:defRPr/>
            </a:pPr>
            <a:endParaRPr lang="en-US" sz="2400" dirty="0">
              <a:solidFill>
                <a:schemeClr val="bg1"/>
              </a:solidFill>
              <a:effectLst>
                <a:outerShdw blurRad="38100" dist="38100" dir="2700000" algn="tl">
                  <a:srgbClr val="000000">
                    <a:alpha val="43137"/>
                  </a:srgbClr>
                </a:outerShdw>
              </a:effectLst>
              <a:latin typeface="Arial" charset="0"/>
              <a:cs typeface="+mn-cs"/>
            </a:endParaRPr>
          </a:p>
        </p:txBody>
      </p:sp>
      <p:sp>
        <p:nvSpPr>
          <p:cNvPr id="7" name="Slide Number Placeholder 6"/>
          <p:cNvSpPr>
            <a:spLocks noGrp="1"/>
          </p:cNvSpPr>
          <p:nvPr>
            <p:ph type="sldNum" sz="quarter" idx="12"/>
          </p:nvPr>
        </p:nvSpPr>
        <p:spPr/>
        <p:txBody>
          <a:bodyPr/>
          <a:lstStyle/>
          <a:p>
            <a:fld id="{5C0AD161-F82D-4FAA-9173-18013794C8A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altLang="en-US" dirty="0"/>
              <a:t>Emotional Distress: Anxiety &amp; Depression </a:t>
            </a:r>
          </a:p>
        </p:txBody>
      </p:sp>
      <p:sp>
        <p:nvSpPr>
          <p:cNvPr id="7" name="Content Placeholder 6"/>
          <p:cNvSpPr>
            <a:spLocks noGrp="1"/>
          </p:cNvSpPr>
          <p:nvPr>
            <p:ph sz="half" idx="2"/>
          </p:nvPr>
        </p:nvSpPr>
        <p:spPr>
          <a:xfrm>
            <a:off x="4223658" y="1600201"/>
            <a:ext cx="4463143" cy="4525963"/>
          </a:xfrm>
        </p:spPr>
        <p:txBody>
          <a:bodyPr>
            <a:normAutofit fontScale="85000" lnSpcReduction="20000"/>
          </a:bodyPr>
          <a:lstStyle/>
          <a:p>
            <a:r>
              <a:rPr lang="en-US" dirty="0"/>
              <a:t>54% of kids admitted to a psychiatric hospital had parents with history of a SUD </a:t>
            </a:r>
          </a:p>
          <a:p>
            <a:pPr>
              <a:spcBef>
                <a:spcPts val="1800"/>
              </a:spcBef>
            </a:pPr>
            <a:r>
              <a:rPr lang="en-US" dirty="0"/>
              <a:t>53% of kids ages 8-12 living with drug abusing father had psychiatric disorder</a:t>
            </a:r>
          </a:p>
          <a:p>
            <a:pPr>
              <a:spcBef>
                <a:spcPts val="1800"/>
              </a:spcBef>
            </a:pPr>
            <a:r>
              <a:rPr lang="en-US" dirty="0"/>
              <a:t>In the words of children:</a:t>
            </a:r>
          </a:p>
          <a:p>
            <a:pPr lvl="1"/>
            <a:r>
              <a:rPr lang="en-US" dirty="0"/>
              <a:t>“It made me sad and afraid.”</a:t>
            </a:r>
          </a:p>
          <a:p>
            <a:pPr lvl="1"/>
            <a:r>
              <a:rPr lang="en-US" dirty="0"/>
              <a:t>“I worried that something bad would happen to dad.”</a:t>
            </a:r>
          </a:p>
          <a:p>
            <a:pPr lvl="1"/>
            <a:r>
              <a:rPr lang="en-US" dirty="0"/>
              <a:t>“I felt so alone and depressed.”</a:t>
            </a:r>
          </a:p>
          <a:p>
            <a:endParaRPr lang="en-US" dirty="0"/>
          </a:p>
          <a:p>
            <a:pPr>
              <a:buNone/>
            </a:pPr>
            <a:r>
              <a:rPr lang="en-US" sz="2100" dirty="0" err="1"/>
              <a:t>Salo</a:t>
            </a:r>
            <a:r>
              <a:rPr lang="en-US" sz="2100" dirty="0"/>
              <a:t> &amp; </a:t>
            </a:r>
            <a:r>
              <a:rPr lang="en-US" sz="2100" dirty="0" err="1"/>
              <a:t>Flykt</a:t>
            </a:r>
            <a:r>
              <a:rPr lang="en-US" sz="2100" dirty="0"/>
              <a:t>; Daley &amp; Miller</a:t>
            </a:r>
          </a:p>
        </p:txBody>
      </p:sp>
      <p:pic>
        <p:nvPicPr>
          <p:cNvPr id="8" name="Picture 3" descr="teen angst.jpg"/>
          <p:cNvPicPr>
            <a:picLocks noGrp="1" noChangeAspect="1"/>
          </p:cNvPicPr>
          <p:nvPr>
            <p:ph sz="half" idx="1"/>
          </p:nvPr>
        </p:nvPicPr>
        <p:blipFill>
          <a:blip r:embed="rId3" cstate="print"/>
          <a:srcRect/>
          <a:stretch>
            <a:fillRect/>
          </a:stretch>
        </p:blipFill>
        <p:spPr bwMode="auto">
          <a:xfrm>
            <a:off x="972646" y="1600201"/>
            <a:ext cx="3007708" cy="4525963"/>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fld id="{5C0AD161-F82D-4FAA-9173-18013794C8A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4"/>
          <p:cNvSpPr>
            <a:spLocks noChangeArrowheads="1"/>
          </p:cNvSpPr>
          <p:nvPr/>
        </p:nvSpPr>
        <p:spPr bwMode="auto">
          <a:xfrm>
            <a:off x="545506" y="1817920"/>
            <a:ext cx="4334933" cy="1447800"/>
          </a:xfrm>
          <a:prstGeom prst="roundRect">
            <a:avLst>
              <a:gd name="adj" fmla="val 16667"/>
            </a:avLst>
          </a:prstGeom>
          <a:solidFill>
            <a:srgbClr val="9D2D00"/>
          </a:solidFill>
          <a:ln w="88900" algn="ctr">
            <a:solidFill>
              <a:srgbClr val="9D2D00"/>
            </a:solidFill>
            <a:round/>
            <a:headEnd/>
            <a:tailEnd/>
          </a:ln>
        </p:spPr>
        <p:txBody>
          <a:bodyPr/>
          <a:lstStyle/>
          <a:p>
            <a:pPr algn="ctr"/>
            <a:r>
              <a:rPr lang="en-US" altLang="en-US" sz="2400" b="1" dirty="0">
                <a:solidFill>
                  <a:schemeClr val="bg1"/>
                </a:solidFill>
              </a:rPr>
              <a:t>Substance abuse is involved in &gt;70% of abuse and neglect cases (SAMHSA)</a:t>
            </a:r>
          </a:p>
        </p:txBody>
      </p:sp>
      <p:sp>
        <p:nvSpPr>
          <p:cNvPr id="39939" name="Rectangle 2"/>
          <p:cNvSpPr>
            <a:spLocks noGrp="1" noChangeArrowheads="1"/>
          </p:cNvSpPr>
          <p:nvPr>
            <p:ph type="title"/>
          </p:nvPr>
        </p:nvSpPr>
        <p:spPr/>
        <p:txBody>
          <a:bodyPr/>
          <a:lstStyle/>
          <a:p>
            <a:r>
              <a:rPr lang="en-US" altLang="en-US" sz="4000"/>
              <a:t>Abuse and Neglect</a:t>
            </a:r>
          </a:p>
        </p:txBody>
      </p:sp>
      <p:sp>
        <p:nvSpPr>
          <p:cNvPr id="39940" name="Rectangle 3"/>
          <p:cNvSpPr>
            <a:spLocks noGrp="1" noChangeArrowheads="1"/>
          </p:cNvSpPr>
          <p:nvPr>
            <p:ph type="body" idx="4294967295"/>
          </p:nvPr>
        </p:nvSpPr>
        <p:spPr>
          <a:xfrm>
            <a:off x="579371" y="3439891"/>
            <a:ext cx="4267200" cy="2492829"/>
          </a:xfrm>
        </p:spPr>
        <p:txBody>
          <a:bodyPr/>
          <a:lstStyle/>
          <a:p>
            <a:pPr marL="0" indent="0" algn="ctr">
              <a:buFont typeface="Monotype Sorts" pitchFamily="2" charset="2"/>
              <a:buNone/>
            </a:pPr>
            <a:endParaRPr lang="en-US" altLang="en-US" sz="2800" b="1" dirty="0">
              <a:solidFill>
                <a:schemeClr val="bg1"/>
              </a:solidFill>
            </a:endParaRPr>
          </a:p>
          <a:p>
            <a:pPr marL="0" indent="0" algn="ctr">
              <a:buFont typeface="Monotype Sorts" pitchFamily="2" charset="2"/>
              <a:buNone/>
            </a:pPr>
            <a:r>
              <a:rPr lang="en-US" altLang="en-US" sz="2800" b="1" i="1" dirty="0">
                <a:solidFill>
                  <a:schemeClr val="bg1"/>
                </a:solidFill>
              </a:rPr>
              <a:t>“Dad was never around.  I felt lonely for him. I also felt sorry he couldn’t be with us.”</a:t>
            </a:r>
          </a:p>
        </p:txBody>
      </p:sp>
      <p:pic>
        <p:nvPicPr>
          <p:cNvPr id="39941" name="Picture 5" descr="http://cache3.asset-cache.net/xc/60003931.jpg?v=1&amp;c=NewsMaker&amp;k=2&amp;d=EC121C9362EB77FB183973B52AA8738A5C4940990DC260D0"/>
          <p:cNvPicPr>
            <a:picLocks noChangeAspect="1" noChangeArrowheads="1"/>
          </p:cNvPicPr>
          <p:nvPr/>
        </p:nvPicPr>
        <p:blipFill>
          <a:blip r:embed="rId3" cstate="print"/>
          <a:srcRect l="11178" t="8385" r="38253"/>
          <a:stretch>
            <a:fillRect/>
          </a:stretch>
        </p:blipFill>
        <p:spPr bwMode="auto">
          <a:xfrm>
            <a:off x="5617029" y="1861456"/>
            <a:ext cx="2830285" cy="4191573"/>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fld id="{5C0AD161-F82D-4FAA-9173-18013794C8A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a:xfrm>
            <a:off x="1117600" y="-93133"/>
            <a:ext cx="6908800" cy="988679"/>
          </a:xfrm>
        </p:spPr>
        <p:txBody>
          <a:bodyPr>
            <a:noAutofit/>
          </a:bodyPr>
          <a:lstStyle/>
          <a:p>
            <a:r>
              <a:rPr lang="en-US" altLang="en-US" sz="4000" dirty="0"/>
              <a:t>Children of the Opioid Epidemic Are Flooding Foster Homes. America Is Turning a Blind Eye</a:t>
            </a:r>
          </a:p>
        </p:txBody>
      </p:sp>
      <p:pic>
        <p:nvPicPr>
          <p:cNvPr id="9421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 y="1748325"/>
            <a:ext cx="6719711" cy="37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Slide Number Placeholder 6"/>
          <p:cNvSpPr>
            <a:spLocks noGrp="1"/>
          </p:cNvSpPr>
          <p:nvPr>
            <p:ph type="sldNum" sz="quarter" idx="4294967295"/>
          </p:nvPr>
        </p:nvSpPr>
        <p:spPr bwMode="auto">
          <a:xfrm>
            <a:off x="0" y="38100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l"/>
              <a:defRPr sz="2133">
                <a:solidFill>
                  <a:schemeClr val="bg2"/>
                </a:solidFill>
                <a:latin typeface="Arial" panose="020B0604020202020204" pitchFamily="34" charset="0"/>
                <a:cs typeface="Arial" panose="020B0604020202020204" pitchFamily="34" charset="0"/>
              </a:defRPr>
            </a:lvl1pPr>
            <a:lvl2pPr marL="660408" indent="-254003">
              <a:spcBef>
                <a:spcPct val="20000"/>
              </a:spcBef>
              <a:buClr>
                <a:schemeClr val="bg2"/>
              </a:buClr>
              <a:buSzPct val="100000"/>
              <a:buChar char="–"/>
              <a:defRPr sz="1778">
                <a:solidFill>
                  <a:schemeClr val="bg2"/>
                </a:solidFill>
                <a:latin typeface="Arial" panose="020B0604020202020204" pitchFamily="34" charset="0"/>
                <a:cs typeface="Arial" panose="020B0604020202020204" pitchFamily="34" charset="0"/>
              </a:defRPr>
            </a:lvl2pPr>
            <a:lvl3pPr marL="1016013" indent="-203203">
              <a:spcBef>
                <a:spcPct val="20000"/>
              </a:spcBef>
              <a:buClr>
                <a:schemeClr val="bg2"/>
              </a:buClr>
              <a:buSzPct val="100000"/>
              <a:buChar char="•"/>
              <a:defRPr sz="2133">
                <a:solidFill>
                  <a:schemeClr val="bg2"/>
                </a:solidFill>
                <a:latin typeface="Arial" panose="020B0604020202020204" pitchFamily="34" charset="0"/>
                <a:cs typeface="Arial" panose="020B0604020202020204" pitchFamily="34" charset="0"/>
              </a:defRPr>
            </a:lvl3pPr>
            <a:lvl4pPr marL="1422418" indent="-203203">
              <a:spcBef>
                <a:spcPct val="20000"/>
              </a:spcBef>
              <a:buClr>
                <a:schemeClr val="bg2"/>
              </a:buClr>
              <a:buSzPct val="100000"/>
              <a:buChar char="–"/>
              <a:defRPr sz="1422">
                <a:solidFill>
                  <a:schemeClr val="bg2"/>
                </a:solidFill>
                <a:latin typeface="Arial" panose="020B0604020202020204" pitchFamily="34" charset="0"/>
                <a:cs typeface="Arial" panose="020B0604020202020204" pitchFamily="34" charset="0"/>
              </a:defRPr>
            </a:lvl4pPr>
            <a:lvl5pPr marL="1828823" indent="-203203">
              <a:spcBef>
                <a:spcPct val="20000"/>
              </a:spcBef>
              <a:buClr>
                <a:schemeClr val="accent1"/>
              </a:buClr>
              <a:buSzPct val="100000"/>
              <a:buChar char="–"/>
              <a:defRPr sz="1778">
                <a:solidFill>
                  <a:schemeClr val="bg2"/>
                </a:solidFill>
                <a:latin typeface="Arial" panose="020B0604020202020204" pitchFamily="34" charset="0"/>
                <a:cs typeface="Arial" panose="020B0604020202020204" pitchFamily="34" charset="0"/>
              </a:defRPr>
            </a:lvl5pPr>
            <a:lvl6pPr marL="2235228" indent="-203203" eaLnBrk="0" fontAlgn="base" hangingPunct="0">
              <a:spcBef>
                <a:spcPct val="20000"/>
              </a:spcBef>
              <a:spcAft>
                <a:spcPct val="0"/>
              </a:spcAft>
              <a:buClr>
                <a:schemeClr val="accent1"/>
              </a:buClr>
              <a:buSzPct val="100000"/>
              <a:buChar char="–"/>
              <a:defRPr sz="1778">
                <a:solidFill>
                  <a:schemeClr val="bg2"/>
                </a:solidFill>
                <a:latin typeface="Arial" panose="020B0604020202020204" pitchFamily="34" charset="0"/>
                <a:cs typeface="Arial" panose="020B0604020202020204" pitchFamily="34" charset="0"/>
              </a:defRPr>
            </a:lvl6pPr>
            <a:lvl7pPr marL="2641633" indent="-203203" eaLnBrk="0" fontAlgn="base" hangingPunct="0">
              <a:spcBef>
                <a:spcPct val="20000"/>
              </a:spcBef>
              <a:spcAft>
                <a:spcPct val="0"/>
              </a:spcAft>
              <a:buClr>
                <a:schemeClr val="accent1"/>
              </a:buClr>
              <a:buSzPct val="100000"/>
              <a:buChar char="–"/>
              <a:defRPr sz="1778">
                <a:solidFill>
                  <a:schemeClr val="bg2"/>
                </a:solidFill>
                <a:latin typeface="Arial" panose="020B0604020202020204" pitchFamily="34" charset="0"/>
                <a:cs typeface="Arial" panose="020B0604020202020204" pitchFamily="34" charset="0"/>
              </a:defRPr>
            </a:lvl7pPr>
            <a:lvl8pPr marL="3048038" indent="-203203" eaLnBrk="0" fontAlgn="base" hangingPunct="0">
              <a:spcBef>
                <a:spcPct val="20000"/>
              </a:spcBef>
              <a:spcAft>
                <a:spcPct val="0"/>
              </a:spcAft>
              <a:buClr>
                <a:schemeClr val="accent1"/>
              </a:buClr>
              <a:buSzPct val="100000"/>
              <a:buChar char="–"/>
              <a:defRPr sz="1778">
                <a:solidFill>
                  <a:schemeClr val="bg2"/>
                </a:solidFill>
                <a:latin typeface="Arial" panose="020B0604020202020204" pitchFamily="34" charset="0"/>
                <a:cs typeface="Arial" panose="020B0604020202020204" pitchFamily="34" charset="0"/>
              </a:defRPr>
            </a:lvl8pPr>
            <a:lvl9pPr marL="3454443" indent="-203203" eaLnBrk="0" fontAlgn="base" hangingPunct="0">
              <a:spcBef>
                <a:spcPct val="20000"/>
              </a:spcBef>
              <a:spcAft>
                <a:spcPct val="0"/>
              </a:spcAft>
              <a:buClr>
                <a:schemeClr val="accent1"/>
              </a:buClr>
              <a:buSzPct val="100000"/>
              <a:buChar char="–"/>
              <a:defRPr sz="1778">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fld id="{B2A6FC54-EA24-4351-8744-2B1520C1A5F6}" type="slidenum">
              <a:rPr lang="en-US" altLang="en-US" sz="2489">
                <a:solidFill>
                  <a:schemeClr val="tx1"/>
                </a:solidFill>
              </a:rPr>
              <a:pPr eaLnBrk="1" hangingPunct="1">
                <a:spcBef>
                  <a:spcPct val="0"/>
                </a:spcBef>
                <a:buClrTx/>
                <a:buSzTx/>
                <a:buFontTx/>
                <a:buNone/>
              </a:pPr>
              <a:t>18</a:t>
            </a:fld>
            <a:endParaRPr lang="en-US" altLang="en-US" sz="2489">
              <a:solidFill>
                <a:schemeClr val="tx1"/>
              </a:solidFill>
            </a:endParaRPr>
          </a:p>
        </p:txBody>
      </p:sp>
      <p:sp>
        <p:nvSpPr>
          <p:cNvPr id="2" name="TextBox 1">
            <a:extLst>
              <a:ext uri="{FF2B5EF4-FFF2-40B4-BE49-F238E27FC236}">
                <a16:creationId xmlns:a16="http://schemas.microsoft.com/office/drawing/2014/main" id="{BC98ED2E-DCD7-4EDA-A414-9834020649CB}"/>
              </a:ext>
            </a:extLst>
          </p:cNvPr>
          <p:cNvSpPr txBox="1"/>
          <p:nvPr/>
        </p:nvSpPr>
        <p:spPr>
          <a:xfrm>
            <a:off x="480767" y="5646655"/>
            <a:ext cx="8663233" cy="830997"/>
          </a:xfrm>
          <a:prstGeom prst="rect">
            <a:avLst/>
          </a:prstGeom>
          <a:noFill/>
        </p:spPr>
        <p:txBody>
          <a:bodyPr wrap="square" rtlCol="0">
            <a:spAutoFit/>
          </a:bodyPr>
          <a:lstStyle/>
          <a:p>
            <a:r>
              <a:rPr lang="en-US" sz="2400" dirty="0"/>
              <a:t>1/3 of children placed in out of home care due to parental SUDs</a:t>
            </a:r>
          </a:p>
          <a:p>
            <a:r>
              <a:rPr lang="en-US" sz="2400" dirty="0"/>
              <a:t>Are placed with relatives, an increase of 40%+ in 2014 (SAMHSA)</a:t>
            </a:r>
          </a:p>
        </p:txBody>
      </p:sp>
    </p:spTree>
    <p:extLst>
      <p:ext uri="{BB962C8B-B14F-4D97-AF65-F5344CB8AC3E}">
        <p14:creationId xmlns:p14="http://schemas.microsoft.com/office/powerpoint/2010/main" val="187905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en-US" sz="3200" dirty="0"/>
              <a:t>Leaves behind family members and others</a:t>
            </a:r>
          </a:p>
          <a:p>
            <a:pPr lvl="1">
              <a:spcAft>
                <a:spcPts val="600"/>
              </a:spcAft>
            </a:pPr>
            <a:r>
              <a:rPr lang="en-US" sz="2800" i="1" dirty="0"/>
              <a:t>“I light this candle for my dad who died when I was 3 years old.”  </a:t>
            </a:r>
            <a:r>
              <a:rPr lang="en-US" sz="2800" dirty="0"/>
              <a:t> </a:t>
            </a:r>
          </a:p>
          <a:p>
            <a:pPr lvl="1">
              <a:spcAft>
                <a:spcPts val="600"/>
              </a:spcAft>
            </a:pPr>
            <a:r>
              <a:rPr lang="en-US" sz="2800" i="1" dirty="0"/>
              <a:t>“My sister left behind 4 children when she </a:t>
            </a:r>
            <a:r>
              <a:rPr lang="en-US" sz="2800" i="1" dirty="0" err="1"/>
              <a:t>OD’ed</a:t>
            </a:r>
            <a:r>
              <a:rPr lang="en-US" sz="2800" i="1" dirty="0"/>
              <a:t> on fentanyl.”  </a:t>
            </a:r>
            <a:endParaRPr lang="en-US" sz="2800" dirty="0"/>
          </a:p>
          <a:p>
            <a:pPr lvl="1">
              <a:spcAft>
                <a:spcPts val="600"/>
              </a:spcAft>
            </a:pPr>
            <a:r>
              <a:rPr lang="en-US" sz="2800" dirty="0"/>
              <a:t> </a:t>
            </a:r>
            <a:r>
              <a:rPr lang="en-US" sz="2800" i="1" dirty="0"/>
              <a:t>“I lost 2 brothers and a cousin to drugs.”  </a:t>
            </a:r>
          </a:p>
          <a:p>
            <a:pPr>
              <a:spcAft>
                <a:spcPts val="600"/>
              </a:spcAft>
            </a:pPr>
            <a:r>
              <a:rPr lang="en-US" sz="3200" dirty="0"/>
              <a:t>“Another form of grief: </a:t>
            </a:r>
            <a:r>
              <a:rPr lang="en-US" sz="3200" b="1" u="sng" dirty="0"/>
              <a:t>grieving someone alive”</a:t>
            </a:r>
          </a:p>
          <a:p>
            <a:pPr>
              <a:spcAft>
                <a:spcPts val="600"/>
              </a:spcAft>
            </a:pPr>
            <a:endParaRPr lang="en-US" sz="3000" i="1" dirty="0"/>
          </a:p>
          <a:p>
            <a:pPr marL="406405" lvl="1" indent="0">
              <a:buNone/>
            </a:pPr>
            <a:endParaRPr lang="en-US" sz="2800" i="1" dirty="0"/>
          </a:p>
        </p:txBody>
      </p:sp>
      <p:sp>
        <p:nvSpPr>
          <p:cNvPr id="3" name="Title 2"/>
          <p:cNvSpPr>
            <a:spLocks noGrp="1"/>
          </p:cNvSpPr>
          <p:nvPr>
            <p:ph type="title"/>
          </p:nvPr>
        </p:nvSpPr>
        <p:spPr>
          <a:xfrm>
            <a:off x="0" y="0"/>
            <a:ext cx="9220199" cy="862395"/>
          </a:xfrm>
        </p:spPr>
        <p:txBody>
          <a:bodyPr>
            <a:normAutofit fontScale="90000"/>
          </a:bodyPr>
          <a:lstStyle/>
          <a:p>
            <a:r>
              <a:rPr lang="en-US" sz="3600" dirty="0"/>
              <a:t>Each person who dies from an overdose, accident, disease or other cause. . . </a:t>
            </a:r>
          </a:p>
        </p:txBody>
      </p:sp>
    </p:spTree>
    <p:extLst>
      <p:ext uri="{BB962C8B-B14F-4D97-AF65-F5344CB8AC3E}">
        <p14:creationId xmlns:p14="http://schemas.microsoft.com/office/powerpoint/2010/main" val="155969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a:xfrm>
            <a:off x="457200" y="1600201"/>
            <a:ext cx="8229600" cy="4829175"/>
          </a:xfrm>
        </p:spPr>
        <p:txBody>
          <a:bodyPr>
            <a:normAutofit/>
          </a:bodyPr>
          <a:lstStyle/>
          <a:p>
            <a:pPr>
              <a:spcAft>
                <a:spcPts val="600"/>
              </a:spcAft>
            </a:pPr>
            <a:r>
              <a:rPr lang="en-US" altLang="en-US" dirty="0"/>
              <a:t>Review trends in substance use and substance use disorders (SUDs)</a:t>
            </a:r>
          </a:p>
          <a:p>
            <a:pPr>
              <a:spcAft>
                <a:spcPts val="600"/>
              </a:spcAft>
            </a:pPr>
            <a:r>
              <a:rPr lang="en-US" altLang="en-US" dirty="0"/>
              <a:t>Identify impact of SUDs on family systems and individual members</a:t>
            </a:r>
          </a:p>
          <a:p>
            <a:pPr>
              <a:spcAft>
                <a:spcPts val="600"/>
              </a:spcAft>
            </a:pPr>
            <a:r>
              <a:rPr lang="en-US" altLang="en-US" dirty="0"/>
              <a:t>Review challenges of patients, families and providers vis-à-vis helping families</a:t>
            </a:r>
          </a:p>
          <a:p>
            <a:pPr>
              <a:spcAft>
                <a:spcPts val="600"/>
              </a:spcAft>
            </a:pPr>
            <a:r>
              <a:rPr lang="en-US" altLang="en-US" dirty="0"/>
              <a:t>Review interventions to help families</a:t>
            </a:r>
          </a:p>
          <a:p>
            <a:pPr marL="0" indent="0">
              <a:spcAft>
                <a:spcPts val="600"/>
              </a:spcAft>
              <a:buNone/>
            </a:pPr>
            <a:r>
              <a:rPr lang="en-US" altLang="en-US" sz="2000" dirty="0"/>
              <a:t>NOTE: this webinar was adapted from my NIDA webinar &amp; other presentations (thanks to John Hamilton)</a:t>
            </a:r>
          </a:p>
        </p:txBody>
      </p:sp>
      <p:sp>
        <p:nvSpPr>
          <p:cNvPr id="5" name="Slide Number Placeholder 4"/>
          <p:cNvSpPr>
            <a:spLocks noGrp="1"/>
          </p:cNvSpPr>
          <p:nvPr>
            <p:ph type="sldNum" sz="quarter" idx="12"/>
          </p:nvPr>
        </p:nvSpPr>
        <p:spPr/>
        <p:txBody>
          <a:bodyPr/>
          <a:lstStyle/>
          <a:p>
            <a:fld id="{5C0AD161-F82D-4FAA-9173-18013794C8A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50743" y="4714042"/>
            <a:ext cx="6443971" cy="1429305"/>
          </a:xfrm>
        </p:spPr>
        <p:txBody>
          <a:bodyPr/>
          <a:lstStyle/>
          <a:p>
            <a:r>
              <a:rPr lang="en-US" altLang="en-US" dirty="0"/>
              <a:t>Objective #3</a:t>
            </a:r>
          </a:p>
        </p:txBody>
      </p:sp>
      <p:sp>
        <p:nvSpPr>
          <p:cNvPr id="40963" name="Subtitle 2"/>
          <p:cNvSpPr>
            <a:spLocks noGrp="1"/>
          </p:cNvSpPr>
          <p:nvPr>
            <p:ph type="body" idx="1"/>
          </p:nvPr>
        </p:nvSpPr>
        <p:spPr>
          <a:xfrm>
            <a:off x="2050743" y="1715679"/>
            <a:ext cx="6443971" cy="2465704"/>
          </a:xfrm>
        </p:spPr>
        <p:txBody>
          <a:bodyPr>
            <a:noAutofit/>
          </a:bodyPr>
          <a:lstStyle/>
          <a:p>
            <a:pPr algn="ctr">
              <a:spcBef>
                <a:spcPts val="0"/>
              </a:spcBef>
            </a:pPr>
            <a:r>
              <a:rPr lang="en-US" altLang="en-US" sz="4800" dirty="0"/>
              <a:t>Barriers and</a:t>
            </a:r>
          </a:p>
          <a:p>
            <a:pPr algn="ctr">
              <a:spcBef>
                <a:spcPts val="0"/>
              </a:spcBef>
            </a:pPr>
            <a:r>
              <a:rPr lang="en-US" altLang="en-US" sz="4800" dirty="0"/>
              <a:t>Challenges Facing Individuals with SUDs, Families, and Providers </a:t>
            </a:r>
          </a:p>
        </p:txBody>
      </p:sp>
    </p:spTree>
    <p:extLst>
      <p:ext uri="{BB962C8B-B14F-4D97-AF65-F5344CB8AC3E}">
        <p14:creationId xmlns:p14="http://schemas.microsoft.com/office/powerpoint/2010/main" val="2462482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Client Barriers to Involving Family</a:t>
            </a:r>
          </a:p>
        </p:txBody>
      </p:sp>
      <p:sp>
        <p:nvSpPr>
          <p:cNvPr id="9" name="Content Placeholder 8"/>
          <p:cNvSpPr>
            <a:spLocks noGrp="1"/>
          </p:cNvSpPr>
          <p:nvPr>
            <p:ph sz="half" idx="2"/>
          </p:nvPr>
        </p:nvSpPr>
        <p:spPr>
          <a:xfrm>
            <a:off x="4034672" y="1600201"/>
            <a:ext cx="4873658" cy="4525963"/>
          </a:xfrm>
        </p:spPr>
        <p:txBody>
          <a:bodyPr>
            <a:normAutofit fontScale="92500" lnSpcReduction="10000"/>
          </a:bodyPr>
          <a:lstStyle/>
          <a:p>
            <a:pPr>
              <a:spcAft>
                <a:spcPts val="600"/>
              </a:spcAft>
              <a:buClr>
                <a:schemeClr val="tx1"/>
              </a:buClr>
            </a:pPr>
            <a:r>
              <a:rPr lang="en-US" dirty="0">
                <a:solidFill>
                  <a:srgbClr val="2A2718"/>
                </a:solidFill>
                <a:ea typeface="MS PGothic" pitchFamily="34" charset="-128"/>
              </a:rPr>
              <a:t>Shame, guilt over past behaviors</a:t>
            </a:r>
          </a:p>
          <a:p>
            <a:pPr>
              <a:spcAft>
                <a:spcPts val="600"/>
              </a:spcAft>
              <a:buClr>
                <a:schemeClr val="tx1"/>
              </a:buClr>
            </a:pPr>
            <a:r>
              <a:rPr lang="en-US" dirty="0">
                <a:solidFill>
                  <a:srgbClr val="2A2718"/>
                </a:solidFill>
                <a:ea typeface="MS PGothic" pitchFamily="34" charset="-128"/>
              </a:rPr>
              <a:t>Belief “it’s </a:t>
            </a:r>
            <a:r>
              <a:rPr lang="en-US" i="1" dirty="0">
                <a:solidFill>
                  <a:srgbClr val="2A2718"/>
                </a:solidFill>
                <a:ea typeface="MS PGothic" pitchFamily="34" charset="-128"/>
              </a:rPr>
              <a:t>MY</a:t>
            </a:r>
            <a:r>
              <a:rPr lang="en-US" dirty="0">
                <a:solidFill>
                  <a:srgbClr val="2A2718"/>
                </a:solidFill>
                <a:ea typeface="MS PGothic" pitchFamily="34" charset="-128"/>
              </a:rPr>
              <a:t> problem”</a:t>
            </a:r>
          </a:p>
          <a:p>
            <a:pPr>
              <a:spcAft>
                <a:spcPts val="600"/>
              </a:spcAft>
              <a:buClr>
                <a:schemeClr val="tx1"/>
              </a:buClr>
            </a:pPr>
            <a:r>
              <a:rPr lang="en-US" dirty="0">
                <a:solidFill>
                  <a:srgbClr val="2A2718"/>
                </a:solidFill>
                <a:ea typeface="MS PGothic" pitchFamily="34" charset="-128"/>
              </a:rPr>
              <a:t>Other commitments (e.g., childcare)</a:t>
            </a:r>
          </a:p>
          <a:p>
            <a:pPr>
              <a:spcAft>
                <a:spcPts val="600"/>
              </a:spcAft>
              <a:buClr>
                <a:schemeClr val="tx1"/>
              </a:buClr>
            </a:pPr>
            <a:r>
              <a:rPr lang="en-US" dirty="0">
                <a:solidFill>
                  <a:srgbClr val="2A2718"/>
                </a:solidFill>
                <a:ea typeface="MS PGothic" pitchFamily="34" charset="-128"/>
              </a:rPr>
              <a:t>There’</a:t>
            </a:r>
            <a:r>
              <a:rPr lang="en-US" altLang="ja-JP" dirty="0">
                <a:solidFill>
                  <a:srgbClr val="2A2718"/>
                </a:solidFill>
                <a:ea typeface="MS PGothic" pitchFamily="34" charset="-128"/>
              </a:rPr>
              <a:t>s something they don’t want you to know</a:t>
            </a:r>
          </a:p>
          <a:p>
            <a:pPr>
              <a:spcAft>
                <a:spcPts val="600"/>
              </a:spcAft>
              <a:buClr>
                <a:schemeClr val="tx1"/>
              </a:buClr>
            </a:pPr>
            <a:r>
              <a:rPr lang="en-US" altLang="ja-JP" dirty="0">
                <a:solidFill>
                  <a:srgbClr val="2A2718"/>
                </a:solidFill>
                <a:ea typeface="MS PGothic" pitchFamily="34" charset="-128"/>
              </a:rPr>
              <a:t>Hate being told what to do</a:t>
            </a:r>
          </a:p>
          <a:p>
            <a:pPr>
              <a:spcAft>
                <a:spcPts val="600"/>
              </a:spcAft>
              <a:buClr>
                <a:schemeClr val="tx1"/>
              </a:buClr>
            </a:pPr>
            <a:r>
              <a:rPr lang="en-US" altLang="ja-JP" b="1" u="sng" dirty="0">
                <a:solidFill>
                  <a:srgbClr val="2A2718"/>
                </a:solidFill>
                <a:ea typeface="MS PGothic" pitchFamily="34" charset="-128"/>
              </a:rPr>
              <a:t>Clinicians need to work with clients to overcome barriers</a:t>
            </a:r>
          </a:p>
        </p:txBody>
      </p:sp>
      <p:pic>
        <p:nvPicPr>
          <p:cNvPr id="10" name="Picture 5" descr="CRTOON01"/>
          <p:cNvPicPr>
            <a:picLocks noGrp="1" noChangeAspect="1" noChangeArrowheads="1"/>
          </p:cNvPicPr>
          <p:nvPr>
            <p:ph sz="half" idx="1"/>
          </p:nvPr>
        </p:nvPicPr>
        <p:blipFill>
          <a:blip r:embed="rId3" cstate="print"/>
          <a:srcRect/>
          <a:stretch>
            <a:fillRect/>
          </a:stretch>
        </p:blipFill>
        <p:spPr bwMode="auto">
          <a:xfrm>
            <a:off x="160256" y="1817970"/>
            <a:ext cx="3610466" cy="4090424"/>
          </a:xfrm>
          <a:prstGeom prst="rect">
            <a:avLst/>
          </a:prstGeom>
          <a:ln>
            <a:noFill/>
          </a:ln>
          <a:effectLst>
            <a:outerShdw blurRad="292100" dist="139700" dir="2700000" algn="tl" rotWithShape="0">
              <a:srgbClr val="333333">
                <a:alpha val="65000"/>
              </a:srgbClr>
            </a:outerShdw>
          </a:effectLst>
        </p:spPr>
      </p:pic>
      <p:sp>
        <p:nvSpPr>
          <p:cNvPr id="11" name="Slide Number Placeholder 10"/>
          <p:cNvSpPr>
            <a:spLocks noGrp="1"/>
          </p:cNvSpPr>
          <p:nvPr>
            <p:ph type="sldNum" sz="quarter" idx="12"/>
          </p:nvPr>
        </p:nvSpPr>
        <p:spPr/>
        <p:txBody>
          <a:bodyPr/>
          <a:lstStyle/>
          <a:p>
            <a:fld id="{5C0AD161-F82D-4FAA-9173-18013794C8A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altLang="en-US" dirty="0"/>
              <a:t>Many EBPs Address Family Issues in Individual, Group or Family Sessions</a:t>
            </a:r>
          </a:p>
        </p:txBody>
      </p:sp>
      <p:sp>
        <p:nvSpPr>
          <p:cNvPr id="30723" name="Rectangle 3"/>
          <p:cNvSpPr>
            <a:spLocks noGrp="1" noChangeArrowheads="1"/>
          </p:cNvSpPr>
          <p:nvPr>
            <p:ph type="body" sz="half" idx="2"/>
          </p:nvPr>
        </p:nvSpPr>
        <p:spPr>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gn="ctr" eaLnBrk="1" hangingPunct="1">
              <a:buFont typeface="Arial" charset="0"/>
              <a:buNone/>
              <a:defRPr/>
            </a:pPr>
            <a:r>
              <a:rPr lang="en-US" sz="2800" b="1" dirty="0">
                <a:latin typeface="Arial" charset="0"/>
                <a:cs typeface="Arial" charset="0"/>
              </a:rPr>
              <a:t>EBPs for SUDs</a:t>
            </a:r>
          </a:p>
          <a:p>
            <a:pPr marL="457200" indent="-457200" eaLnBrk="1" hangingPunct="1">
              <a:buFont typeface="+mj-lt"/>
              <a:buAutoNum type="arabicPeriod"/>
              <a:defRPr/>
            </a:pPr>
            <a:r>
              <a:rPr lang="en-US" sz="2800" dirty="0">
                <a:latin typeface="Arial" charset="0"/>
                <a:cs typeface="Arial" charset="0"/>
              </a:rPr>
              <a:t>Individual Therapies (CBT, IDC, IPT)</a:t>
            </a:r>
          </a:p>
          <a:p>
            <a:pPr marL="457200" indent="-457200" eaLnBrk="1" hangingPunct="1">
              <a:buFont typeface="+mj-lt"/>
              <a:buAutoNum type="arabicPeriod"/>
              <a:defRPr/>
            </a:pPr>
            <a:r>
              <a:rPr lang="en-US" sz="2800" dirty="0">
                <a:latin typeface="Arial" charset="0"/>
                <a:cs typeface="Arial" charset="0"/>
              </a:rPr>
              <a:t>Group Therapies (GDC)</a:t>
            </a:r>
          </a:p>
          <a:p>
            <a:pPr marL="457200" indent="-457200" eaLnBrk="1" hangingPunct="1">
              <a:buFont typeface="+mj-lt"/>
              <a:buAutoNum type="arabicPeriod"/>
              <a:defRPr/>
            </a:pPr>
            <a:r>
              <a:rPr lang="en-US" sz="2800" dirty="0">
                <a:latin typeface="Arial" charset="0"/>
                <a:cs typeface="Arial" charset="0"/>
              </a:rPr>
              <a:t>MATRIX Model (Family Module)</a:t>
            </a:r>
          </a:p>
          <a:p>
            <a:pPr marL="457200" indent="-457200" eaLnBrk="1" hangingPunct="1">
              <a:buFont typeface="+mj-lt"/>
              <a:buAutoNum type="arabicPeriod"/>
              <a:defRPr/>
            </a:pPr>
            <a:r>
              <a:rPr lang="en-US" sz="2800" dirty="0">
                <a:latin typeface="Arial" charset="0"/>
                <a:cs typeface="Arial" charset="0"/>
              </a:rPr>
              <a:t>Relapse Prevention</a:t>
            </a:r>
          </a:p>
          <a:p>
            <a:pPr marL="457200" indent="-457200" eaLnBrk="1" hangingPunct="1">
              <a:buFont typeface="+mj-lt"/>
              <a:buAutoNum type="arabicPeriod"/>
              <a:defRPr/>
            </a:pPr>
            <a:r>
              <a:rPr lang="en-US" sz="2800" b="1" u="sng" dirty="0">
                <a:latin typeface="Arial" charset="0"/>
                <a:cs typeface="Arial" charset="0"/>
              </a:rPr>
              <a:t>Marital &amp; Family Therapies</a:t>
            </a:r>
            <a:endParaRPr lang="en-US" sz="2300" b="1" u="sng" dirty="0">
              <a:latin typeface="Arial" charset="0"/>
              <a:cs typeface="Arial" charset="0"/>
            </a:endParaRPr>
          </a:p>
          <a:p>
            <a:pPr eaLnBrk="1" hangingPunct="1">
              <a:defRPr/>
            </a:pPr>
            <a:endParaRPr lang="en-US" dirty="0">
              <a:latin typeface="Arial" charset="0"/>
              <a:cs typeface="Arial" charset="0"/>
            </a:endParaRPr>
          </a:p>
        </p:txBody>
      </p:sp>
      <p:pic>
        <p:nvPicPr>
          <p:cNvPr id="4" name="Picture 3" descr="father_daughter_talk.jpg"/>
          <p:cNvPicPr>
            <a:picLocks noChangeAspect="1"/>
          </p:cNvPicPr>
          <p:nvPr/>
        </p:nvPicPr>
        <p:blipFill>
          <a:blip r:embed="rId3" cstate="print">
            <a:grayscl/>
          </a:blip>
          <a:stretch>
            <a:fillRect/>
          </a:stretch>
        </p:blipFill>
        <p:spPr>
          <a:xfrm>
            <a:off x="1699381" y="1861457"/>
            <a:ext cx="1557867"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dv1356013.jpg"/>
          <p:cNvPicPr>
            <a:picLocks noChangeAspect="1"/>
          </p:cNvPicPr>
          <p:nvPr/>
        </p:nvPicPr>
        <p:blipFill>
          <a:blip r:embed="rId4" cstate="print">
            <a:grayscl/>
          </a:blip>
          <a:stretch>
            <a:fillRect/>
          </a:stretch>
        </p:blipFill>
        <p:spPr>
          <a:xfrm>
            <a:off x="915610" y="3211285"/>
            <a:ext cx="1500356"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students_learning.jpg"/>
          <p:cNvPicPr>
            <a:picLocks noChangeAspect="1"/>
          </p:cNvPicPr>
          <p:nvPr/>
        </p:nvPicPr>
        <p:blipFill>
          <a:blip r:embed="rId5" cstate="print">
            <a:grayscl/>
          </a:blip>
          <a:stretch>
            <a:fillRect/>
          </a:stretch>
        </p:blipFill>
        <p:spPr>
          <a:xfrm>
            <a:off x="2200124" y="4310741"/>
            <a:ext cx="1490133"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lide Number Placeholder 8"/>
          <p:cNvSpPr>
            <a:spLocks noGrp="1"/>
          </p:cNvSpPr>
          <p:nvPr>
            <p:ph type="sldNum" sz="quarter" idx="12"/>
          </p:nvPr>
        </p:nvSpPr>
        <p:spPr/>
        <p:txBody>
          <a:bodyPr/>
          <a:lstStyle/>
          <a:p>
            <a:pPr>
              <a:defRPr/>
            </a:pPr>
            <a:fld id="{13B7C922-90CB-446B-A155-F27E10114593}"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Family Member with a SUD</a:t>
            </a:r>
            <a:endParaRPr lang="en-US" altLang="en-US" dirty="0"/>
          </a:p>
        </p:txBody>
      </p:sp>
      <p:sp>
        <p:nvSpPr>
          <p:cNvPr id="44035" name="Rectangle 3"/>
          <p:cNvSpPr>
            <a:spLocks noGrp="1" noChangeArrowheads="1"/>
          </p:cNvSpPr>
          <p:nvPr>
            <p:ph idx="1"/>
          </p:nvPr>
        </p:nvSpPr>
        <p:spPr/>
        <p:txBody>
          <a:bodyPr/>
          <a:lstStyle/>
          <a:p>
            <a:r>
              <a:rPr lang="en-US" altLang="en-US" dirty="0"/>
              <a:t>Understand impact of SUD on your family and members, including kids</a:t>
            </a:r>
          </a:p>
          <a:p>
            <a:r>
              <a:rPr lang="en-US" altLang="en-US" dirty="0"/>
              <a:t>Encourage your family to become educated</a:t>
            </a:r>
          </a:p>
          <a:p>
            <a:r>
              <a:rPr lang="en-US" altLang="en-US" dirty="0"/>
              <a:t>Involve your family in treatment sessions</a:t>
            </a:r>
          </a:p>
          <a:p>
            <a:r>
              <a:rPr lang="en-US" altLang="en-US" dirty="0"/>
              <a:t>Encourage/facilitate Nar-Anon attendance</a:t>
            </a:r>
          </a:p>
          <a:p>
            <a:r>
              <a:rPr lang="en-US" altLang="en-US" dirty="0"/>
              <a:t>Make amends (Steps 8 &amp; 9)</a:t>
            </a:r>
          </a:p>
          <a:p>
            <a:r>
              <a:rPr lang="en-US" altLang="en-US" dirty="0"/>
              <a:t>Help family member with SUD or psychiatric disorder get help</a:t>
            </a:r>
          </a:p>
        </p:txBody>
      </p:sp>
      <p:sp>
        <p:nvSpPr>
          <p:cNvPr id="4" name="Slide Number Placeholder 3"/>
          <p:cNvSpPr>
            <a:spLocks noGrp="1"/>
          </p:cNvSpPr>
          <p:nvPr>
            <p:ph type="sldNum" sz="quarter" idx="12"/>
          </p:nvPr>
        </p:nvSpPr>
        <p:spPr/>
        <p:txBody>
          <a:bodyPr/>
          <a:lstStyle/>
          <a:p>
            <a:fld id="{5C0AD161-F82D-4FAA-9173-18013794C8A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800"/>
              <a:t>Family Barriers</a:t>
            </a:r>
          </a:p>
        </p:txBody>
      </p:sp>
      <p:sp>
        <p:nvSpPr>
          <p:cNvPr id="7" name="Content Placeholder 6"/>
          <p:cNvSpPr>
            <a:spLocks noGrp="1"/>
          </p:cNvSpPr>
          <p:nvPr>
            <p:ph sz="half" idx="2"/>
          </p:nvPr>
        </p:nvSpPr>
        <p:spPr/>
        <p:txBody>
          <a:bodyPr/>
          <a:lstStyle/>
          <a:p>
            <a:pPr marL="285750" indent="-285750">
              <a:spcAft>
                <a:spcPts val="600"/>
              </a:spcAft>
              <a:buClr>
                <a:schemeClr val="tx1"/>
              </a:buClr>
            </a:pPr>
            <a:r>
              <a:rPr lang="en-US" altLang="en-US" dirty="0">
                <a:solidFill>
                  <a:srgbClr val="2A2718"/>
                </a:solidFill>
                <a:ea typeface="MS PGothic" pitchFamily="34" charset="-128"/>
              </a:rPr>
              <a:t>Believe “it’s our fault”</a:t>
            </a:r>
            <a:endParaRPr lang="en-US" altLang="ja-JP" dirty="0">
              <a:solidFill>
                <a:srgbClr val="2A2718"/>
              </a:solidFill>
              <a:ea typeface="MS PGothic" pitchFamily="34" charset="-128"/>
            </a:endParaRPr>
          </a:p>
          <a:p>
            <a:pPr marL="285750" indent="-285750">
              <a:spcAft>
                <a:spcPts val="600"/>
              </a:spcAft>
              <a:buClr>
                <a:schemeClr val="tx1"/>
              </a:buClr>
            </a:pPr>
            <a:r>
              <a:rPr lang="en-US" altLang="en-US" dirty="0">
                <a:solidFill>
                  <a:srgbClr val="2A2718"/>
                </a:solidFill>
                <a:ea typeface="MS PGothic" pitchFamily="34" charset="-128"/>
              </a:rPr>
              <a:t>Guilt and shame</a:t>
            </a:r>
          </a:p>
          <a:p>
            <a:pPr marL="285750" indent="-285750">
              <a:spcAft>
                <a:spcPts val="600"/>
              </a:spcAft>
              <a:buClr>
                <a:schemeClr val="tx1"/>
              </a:buClr>
            </a:pPr>
            <a:r>
              <a:rPr lang="en-US" altLang="en-US" dirty="0">
                <a:solidFill>
                  <a:srgbClr val="2A2718"/>
                </a:solidFill>
                <a:ea typeface="MS PGothic" pitchFamily="34" charset="-128"/>
              </a:rPr>
              <a:t>Frustration with past recovery attempts </a:t>
            </a:r>
          </a:p>
          <a:p>
            <a:pPr marL="285750" indent="-285750">
              <a:spcAft>
                <a:spcPts val="600"/>
              </a:spcAft>
              <a:buClr>
                <a:schemeClr val="tx1"/>
              </a:buClr>
            </a:pPr>
            <a:r>
              <a:rPr lang="en-US" altLang="en-US" dirty="0">
                <a:solidFill>
                  <a:srgbClr val="2A2718"/>
                </a:solidFill>
                <a:ea typeface="MS PGothic" pitchFamily="34" charset="-128"/>
              </a:rPr>
              <a:t>Unable to see how they can help member</a:t>
            </a:r>
          </a:p>
          <a:p>
            <a:pPr marL="285750" indent="-285750">
              <a:spcAft>
                <a:spcPts val="600"/>
              </a:spcAft>
              <a:buClr>
                <a:schemeClr val="tx1"/>
              </a:buClr>
            </a:pPr>
            <a:r>
              <a:rPr lang="en-US" altLang="en-US" dirty="0">
                <a:solidFill>
                  <a:srgbClr val="2A2718"/>
                </a:solidFill>
                <a:ea typeface="MS PGothic" pitchFamily="34" charset="-128"/>
              </a:rPr>
              <a:t>Clients advise them not to go to sessions</a:t>
            </a:r>
          </a:p>
        </p:txBody>
      </p:sp>
      <p:sp>
        <p:nvSpPr>
          <p:cNvPr id="5" name="Slide Number Placeholder 4"/>
          <p:cNvSpPr>
            <a:spLocks noGrp="1"/>
          </p:cNvSpPr>
          <p:nvPr>
            <p:ph type="sldNum" sz="quarter" idx="12"/>
          </p:nvPr>
        </p:nvSpPr>
        <p:spPr/>
        <p:txBody>
          <a:bodyPr/>
          <a:lstStyle/>
          <a:p>
            <a:fld id="{5C0AD161-F82D-4FAA-9173-18013794C8AF}" type="slidenum">
              <a:rPr lang="en-US" smtClean="0"/>
              <a:pPr/>
              <a:t>24</a:t>
            </a:fld>
            <a:endParaRPr lang="en-US"/>
          </a:p>
        </p:txBody>
      </p:sp>
      <p:pic>
        <p:nvPicPr>
          <p:cNvPr id="8" name="Picture 4" descr="CRTOON02"/>
          <p:cNvPicPr>
            <a:picLocks noGrp="1" noChangeAspect="1" noChangeArrowheads="1"/>
          </p:cNvPicPr>
          <p:nvPr>
            <p:ph sz="half" idx="1"/>
          </p:nvPr>
        </p:nvPicPr>
        <p:blipFill>
          <a:blip r:embed="rId3" cstate="print"/>
          <a:srcRect/>
          <a:stretch>
            <a:fillRect/>
          </a:stretch>
        </p:blipFill>
        <p:spPr bwMode="auto">
          <a:xfrm>
            <a:off x="457200" y="1862700"/>
            <a:ext cx="4038600" cy="40009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800"/>
              <a:t>Staff Barriers</a:t>
            </a:r>
          </a:p>
        </p:txBody>
      </p:sp>
      <p:sp>
        <p:nvSpPr>
          <p:cNvPr id="7" name="Content Placeholder 6"/>
          <p:cNvSpPr>
            <a:spLocks noGrp="1"/>
          </p:cNvSpPr>
          <p:nvPr>
            <p:ph sz="half" idx="2"/>
          </p:nvPr>
        </p:nvSpPr>
        <p:spPr/>
        <p:txBody>
          <a:bodyPr>
            <a:normAutofit fontScale="92500" lnSpcReduction="20000"/>
          </a:bodyPr>
          <a:lstStyle/>
          <a:p>
            <a:pPr>
              <a:lnSpc>
                <a:spcPct val="110000"/>
              </a:lnSpc>
              <a:buClr>
                <a:schemeClr val="tx1"/>
              </a:buClr>
            </a:pPr>
            <a:r>
              <a:rPr lang="en-US" altLang="ja-JP" dirty="0">
                <a:solidFill>
                  <a:srgbClr val="2A2718"/>
                </a:solidFill>
                <a:ea typeface="MS PGothic" pitchFamily="34" charset="-128"/>
              </a:rPr>
              <a:t>I’m not qualified</a:t>
            </a:r>
          </a:p>
          <a:p>
            <a:pPr>
              <a:lnSpc>
                <a:spcPct val="110000"/>
              </a:lnSpc>
              <a:buClr>
                <a:schemeClr val="tx1"/>
              </a:buClr>
            </a:pPr>
            <a:r>
              <a:rPr lang="en-US" altLang="ja-JP" dirty="0">
                <a:solidFill>
                  <a:srgbClr val="2A2718"/>
                </a:solidFill>
                <a:ea typeface="MS PGothic" pitchFamily="34" charset="-128"/>
              </a:rPr>
              <a:t>Difficult to manage everyone</a:t>
            </a:r>
          </a:p>
          <a:p>
            <a:pPr>
              <a:lnSpc>
                <a:spcPct val="110000"/>
              </a:lnSpc>
              <a:buClr>
                <a:schemeClr val="tx1"/>
              </a:buClr>
            </a:pPr>
            <a:r>
              <a:rPr lang="en-US" altLang="en-US" dirty="0">
                <a:solidFill>
                  <a:srgbClr val="2A2718"/>
                </a:solidFill>
                <a:ea typeface="MS PGothic" pitchFamily="34" charset="-128"/>
              </a:rPr>
              <a:t>Families will </a:t>
            </a:r>
            <a:r>
              <a:rPr lang="ja-JP" altLang="en-US" dirty="0">
                <a:solidFill>
                  <a:srgbClr val="2A2718"/>
                </a:solidFill>
                <a:ea typeface="MS PGothic" pitchFamily="34" charset="-128"/>
              </a:rPr>
              <a:t>“</a:t>
            </a:r>
            <a:r>
              <a:rPr lang="en-US" altLang="ja-JP" dirty="0">
                <a:solidFill>
                  <a:srgbClr val="2A2718"/>
                </a:solidFill>
                <a:ea typeface="MS PGothic" pitchFamily="34" charset="-128"/>
              </a:rPr>
              <a:t>cause too much stress</a:t>
            </a:r>
            <a:r>
              <a:rPr lang="ja-JP" altLang="en-US" dirty="0">
                <a:solidFill>
                  <a:srgbClr val="2A2718"/>
                </a:solidFill>
                <a:ea typeface="MS PGothic" pitchFamily="34" charset="-128"/>
              </a:rPr>
              <a:t>”</a:t>
            </a:r>
            <a:r>
              <a:rPr lang="en-US" altLang="ja-JP" dirty="0">
                <a:solidFill>
                  <a:srgbClr val="2A2718"/>
                </a:solidFill>
                <a:ea typeface="MS PGothic" pitchFamily="34" charset="-128"/>
              </a:rPr>
              <a:t> and affect relapse</a:t>
            </a:r>
          </a:p>
          <a:p>
            <a:pPr>
              <a:lnSpc>
                <a:spcPct val="110000"/>
              </a:lnSpc>
              <a:buClr>
                <a:schemeClr val="tx1"/>
              </a:buClr>
            </a:pPr>
            <a:r>
              <a:rPr lang="en-US" altLang="en-US" dirty="0">
                <a:solidFill>
                  <a:srgbClr val="2A2718"/>
                </a:solidFill>
                <a:ea typeface="MS PGothic" pitchFamily="34" charset="-128"/>
              </a:rPr>
              <a:t>Frustration over inability to get members to sessions</a:t>
            </a:r>
          </a:p>
          <a:p>
            <a:pPr>
              <a:lnSpc>
                <a:spcPct val="110000"/>
              </a:lnSpc>
              <a:buClr>
                <a:schemeClr val="tx1"/>
              </a:buClr>
            </a:pPr>
            <a:r>
              <a:rPr lang="en-US" altLang="ja-JP" dirty="0">
                <a:solidFill>
                  <a:srgbClr val="2A2718"/>
                </a:solidFill>
                <a:ea typeface="MS PGothic" pitchFamily="34" charset="-128"/>
              </a:rPr>
              <a:t>Family lives in a different state or is not available</a:t>
            </a:r>
            <a:endParaRPr lang="en-US" altLang="en-US" dirty="0">
              <a:solidFill>
                <a:srgbClr val="2A2718"/>
              </a:solidFill>
              <a:ea typeface="MS PGothic" pitchFamily="34" charset="-128"/>
            </a:endParaRPr>
          </a:p>
        </p:txBody>
      </p:sp>
      <p:sp>
        <p:nvSpPr>
          <p:cNvPr id="5" name="Slide Number Placeholder 4"/>
          <p:cNvSpPr>
            <a:spLocks noGrp="1"/>
          </p:cNvSpPr>
          <p:nvPr>
            <p:ph type="sldNum" sz="quarter" idx="12"/>
          </p:nvPr>
        </p:nvSpPr>
        <p:spPr/>
        <p:txBody>
          <a:bodyPr/>
          <a:lstStyle/>
          <a:p>
            <a:fld id="{5C0AD161-F82D-4FAA-9173-18013794C8AF}" type="slidenum">
              <a:rPr lang="en-US" smtClean="0"/>
              <a:pPr/>
              <a:t>25</a:t>
            </a:fld>
            <a:endParaRPr lang="en-US"/>
          </a:p>
        </p:txBody>
      </p:sp>
      <p:pic>
        <p:nvPicPr>
          <p:cNvPr id="8" name="Picture 4" descr="CRTOON17"/>
          <p:cNvPicPr>
            <a:picLocks noGrp="1" noChangeAspect="1" noChangeArrowheads="1"/>
          </p:cNvPicPr>
          <p:nvPr>
            <p:ph sz="half" idx="1"/>
          </p:nvPr>
        </p:nvPicPr>
        <p:blipFill>
          <a:blip r:embed="rId3" cstate="print"/>
          <a:srcRect/>
          <a:stretch>
            <a:fillRect/>
          </a:stretch>
        </p:blipFill>
        <p:spPr bwMode="auto">
          <a:xfrm>
            <a:off x="457200" y="1731698"/>
            <a:ext cx="4038600" cy="426296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logo-nrepp-home.gif"/>
          <p:cNvPicPr>
            <a:picLocks noChangeAspect="1"/>
          </p:cNvPicPr>
          <p:nvPr/>
        </p:nvPicPr>
        <p:blipFill>
          <a:blip r:embed="rId3" cstate="print"/>
          <a:srcRect/>
          <a:stretch>
            <a:fillRect/>
          </a:stretch>
        </p:blipFill>
        <p:spPr bwMode="auto">
          <a:xfrm>
            <a:off x="846668" y="1981200"/>
            <a:ext cx="7450667" cy="1143000"/>
          </a:xfrm>
          <a:prstGeom prst="rect">
            <a:avLst/>
          </a:prstGeom>
          <a:noFill/>
          <a:ln w="9525">
            <a:noFill/>
            <a:miter lim="800000"/>
            <a:headEnd/>
            <a:tailEnd/>
          </a:ln>
        </p:spPr>
      </p:pic>
      <p:pic>
        <p:nvPicPr>
          <p:cNvPr id="49155" name="Picture 4" descr="samhsa_model_program.gif"/>
          <p:cNvPicPr>
            <a:picLocks noChangeAspect="1"/>
          </p:cNvPicPr>
          <p:nvPr/>
        </p:nvPicPr>
        <p:blipFill>
          <a:blip r:embed="rId4" cstate="print"/>
          <a:srcRect/>
          <a:stretch>
            <a:fillRect/>
          </a:stretch>
        </p:blipFill>
        <p:spPr bwMode="auto">
          <a:xfrm>
            <a:off x="575733" y="3124200"/>
            <a:ext cx="8060267" cy="1543050"/>
          </a:xfrm>
          <a:prstGeom prst="rect">
            <a:avLst/>
          </a:prstGeom>
          <a:noFill/>
          <a:ln w="9525">
            <a:noFill/>
            <a:miter lim="800000"/>
            <a:headEnd/>
            <a:tailEnd/>
          </a:ln>
        </p:spPr>
      </p:pic>
      <p:sp>
        <p:nvSpPr>
          <p:cNvPr id="49157" name="TextBox 1"/>
          <p:cNvSpPr txBox="1">
            <a:spLocks noChangeArrowheads="1"/>
          </p:cNvSpPr>
          <p:nvPr/>
        </p:nvSpPr>
        <p:spPr bwMode="auto">
          <a:xfrm>
            <a:off x="203200" y="4953001"/>
            <a:ext cx="8737600" cy="1815882"/>
          </a:xfrm>
          <a:prstGeom prst="rect">
            <a:avLst/>
          </a:prstGeom>
          <a:noFill/>
          <a:ln w="9525">
            <a:noFill/>
            <a:miter lim="800000"/>
            <a:headEnd/>
            <a:tailEnd/>
          </a:ln>
        </p:spPr>
        <p:txBody>
          <a:bodyPr>
            <a:spAutoFit/>
          </a:bodyPr>
          <a:lstStyle/>
          <a:p>
            <a:pPr algn="ctr"/>
            <a:r>
              <a:rPr lang="en-US" altLang="en-US" sz="2800" dirty="0">
                <a:solidFill>
                  <a:schemeClr val="bg1"/>
                </a:solidFill>
              </a:rPr>
              <a:t>Many studies show increased engagement and retention rates for affected individuals, reduced family burden, and improvement among individuals with SUDs </a:t>
            </a:r>
          </a:p>
          <a:p>
            <a:pPr algn="ctr"/>
            <a:r>
              <a:rPr lang="en-US" altLang="en-US" sz="2800" dirty="0">
                <a:solidFill>
                  <a:schemeClr val="bg1"/>
                </a:solidFill>
              </a:rPr>
              <a:t>and their family members</a:t>
            </a:r>
          </a:p>
        </p:txBody>
      </p:sp>
      <p:sp>
        <p:nvSpPr>
          <p:cNvPr id="8" name="Title 7"/>
          <p:cNvSpPr>
            <a:spLocks noGrp="1"/>
          </p:cNvSpPr>
          <p:nvPr>
            <p:ph type="title"/>
          </p:nvPr>
        </p:nvSpPr>
        <p:spPr/>
        <p:txBody>
          <a:bodyPr>
            <a:normAutofit fontScale="90000"/>
          </a:bodyPr>
          <a:lstStyle/>
          <a:p>
            <a:r>
              <a:rPr lang="en-US" altLang="en-US" dirty="0"/>
              <a:t>Family Interventions for Psychiatric and Substance Use Disorders (n=70+)</a:t>
            </a:r>
            <a:endParaRPr lang="en-US" dirty="0"/>
          </a:p>
        </p:txBody>
      </p:sp>
      <p:sp>
        <p:nvSpPr>
          <p:cNvPr id="6" name="Slide Number Placeholder 5"/>
          <p:cNvSpPr>
            <a:spLocks noGrp="1"/>
          </p:cNvSpPr>
          <p:nvPr>
            <p:ph type="sldNum" sz="quarter" idx="12"/>
          </p:nvPr>
        </p:nvSpPr>
        <p:spPr/>
        <p:txBody>
          <a:bodyPr/>
          <a:lstStyle/>
          <a:p>
            <a:fld id="{5C0AD161-F82D-4FAA-9173-18013794C8AF}"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51500" y="1752601"/>
            <a:ext cx="3662922" cy="3429000"/>
          </a:xfrm>
          <a:prstGeom prst="ellipse">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t>Family Unit or</a:t>
            </a:r>
          </a:p>
          <a:p>
            <a:pPr algn="ctr"/>
            <a:r>
              <a:rPr lang="en-US" sz="3800" b="1" dirty="0"/>
              <a:t>Members</a:t>
            </a:r>
          </a:p>
        </p:txBody>
      </p:sp>
      <p:sp>
        <p:nvSpPr>
          <p:cNvPr id="5" name="Oval 4"/>
          <p:cNvSpPr/>
          <p:nvPr/>
        </p:nvSpPr>
        <p:spPr>
          <a:xfrm>
            <a:off x="6781800" y="2397091"/>
            <a:ext cx="2599626" cy="209871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dirty="0"/>
              <a:t>Family Recovery</a:t>
            </a:r>
          </a:p>
        </p:txBody>
      </p:sp>
      <p:sp>
        <p:nvSpPr>
          <p:cNvPr id="6" name="Oval 5"/>
          <p:cNvSpPr/>
          <p:nvPr/>
        </p:nvSpPr>
        <p:spPr>
          <a:xfrm>
            <a:off x="6096000" y="4724399"/>
            <a:ext cx="2743200" cy="194670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dirty="0"/>
              <a:t>Self-Care</a:t>
            </a:r>
          </a:p>
        </p:txBody>
      </p:sp>
      <p:sp>
        <p:nvSpPr>
          <p:cNvPr id="7" name="Oval 6"/>
          <p:cNvSpPr/>
          <p:nvPr/>
        </p:nvSpPr>
        <p:spPr>
          <a:xfrm>
            <a:off x="457200" y="4648200"/>
            <a:ext cx="2594300" cy="202290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dirty="0"/>
              <a:t>Helping  member with SUD </a:t>
            </a:r>
          </a:p>
        </p:txBody>
      </p:sp>
      <p:sp>
        <p:nvSpPr>
          <p:cNvPr id="8" name="Oval 7"/>
          <p:cNvSpPr/>
          <p:nvPr/>
        </p:nvSpPr>
        <p:spPr>
          <a:xfrm>
            <a:off x="609600" y="2509141"/>
            <a:ext cx="2286000" cy="19866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t>Impact of SUD on Family</a:t>
            </a:r>
          </a:p>
        </p:txBody>
      </p:sp>
      <p:sp>
        <p:nvSpPr>
          <p:cNvPr id="9" name="Oval 8"/>
          <p:cNvSpPr/>
          <p:nvPr/>
        </p:nvSpPr>
        <p:spPr>
          <a:xfrm>
            <a:off x="678730" y="228600"/>
            <a:ext cx="2912882" cy="19353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dirty="0"/>
              <a:t>Worries Concerns Needs</a:t>
            </a:r>
          </a:p>
        </p:txBody>
      </p:sp>
      <p:sp>
        <p:nvSpPr>
          <p:cNvPr id="16" name="Oval 15"/>
          <p:cNvSpPr/>
          <p:nvPr/>
        </p:nvSpPr>
        <p:spPr>
          <a:xfrm>
            <a:off x="6324600" y="228601"/>
            <a:ext cx="2679322" cy="19353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dirty="0"/>
              <a:t>Services</a:t>
            </a:r>
          </a:p>
          <a:p>
            <a:pPr algn="ctr"/>
            <a:r>
              <a:rPr lang="en-US" sz="3000" dirty="0"/>
              <a:t>Programs &amp; Gaps</a:t>
            </a:r>
          </a:p>
        </p:txBody>
      </p:sp>
      <p:cxnSp>
        <p:nvCxnSpPr>
          <p:cNvPr id="18" name="Straight Connector 17"/>
          <p:cNvCxnSpPr>
            <a:stCxn id="9" idx="5"/>
          </p:cNvCxnSpPr>
          <p:nvPr/>
        </p:nvCxnSpPr>
        <p:spPr>
          <a:xfrm>
            <a:off x="3165030" y="1880559"/>
            <a:ext cx="340170" cy="628582"/>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a:stCxn id="16" idx="3"/>
          </p:cNvCxnSpPr>
          <p:nvPr/>
        </p:nvCxnSpPr>
        <p:spPr>
          <a:xfrm flipH="1">
            <a:off x="6172204" y="1880560"/>
            <a:ext cx="544774" cy="628581"/>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a:stCxn id="5" idx="2"/>
            <a:endCxn id="4" idx="6"/>
          </p:cNvCxnSpPr>
          <p:nvPr/>
        </p:nvCxnSpPr>
        <p:spPr>
          <a:xfrm flipH="1">
            <a:off x="6714422" y="3446446"/>
            <a:ext cx="67378" cy="20655"/>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H="1" flipV="1">
            <a:off x="6096000" y="4495801"/>
            <a:ext cx="606100" cy="609601"/>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flipH="1">
            <a:off x="2743200" y="4495801"/>
            <a:ext cx="762000" cy="609601"/>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a:stCxn id="8" idx="6"/>
            <a:endCxn id="4" idx="2"/>
          </p:cNvCxnSpPr>
          <p:nvPr/>
        </p:nvCxnSpPr>
        <p:spPr>
          <a:xfrm flipV="1">
            <a:off x="2895600" y="3467101"/>
            <a:ext cx="155900" cy="3537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46175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Objective #4</a:t>
            </a:r>
          </a:p>
        </p:txBody>
      </p:sp>
      <p:sp>
        <p:nvSpPr>
          <p:cNvPr id="40963" name="Subtitle 2"/>
          <p:cNvSpPr>
            <a:spLocks noGrp="1"/>
          </p:cNvSpPr>
          <p:nvPr>
            <p:ph type="body" idx="1"/>
          </p:nvPr>
        </p:nvSpPr>
        <p:spPr>
          <a:xfrm>
            <a:off x="1630837" y="1715679"/>
            <a:ext cx="7390615" cy="1828800"/>
          </a:xfrm>
        </p:spPr>
        <p:txBody>
          <a:bodyPr>
            <a:noAutofit/>
          </a:bodyPr>
          <a:lstStyle/>
          <a:p>
            <a:pPr algn="ctr"/>
            <a:r>
              <a:rPr lang="en-US" altLang="en-US" sz="4800" dirty="0"/>
              <a:t>Interventions and Strategies to Help Families and Members Including </a:t>
            </a:r>
          </a:p>
          <a:p>
            <a:pPr algn="ctr"/>
            <a:r>
              <a:rPr lang="en-US" altLang="en-US" sz="4800" dirty="0"/>
              <a:t>Children</a:t>
            </a:r>
          </a:p>
        </p:txBody>
      </p:sp>
    </p:spTree>
    <p:extLst>
      <p:ext uri="{BB962C8B-B14F-4D97-AF65-F5344CB8AC3E}">
        <p14:creationId xmlns:p14="http://schemas.microsoft.com/office/powerpoint/2010/main" val="349649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a:t>What is Family Therapy?</a:t>
            </a:r>
          </a:p>
        </p:txBody>
      </p:sp>
      <p:sp>
        <p:nvSpPr>
          <p:cNvPr id="263171" name="Rectangle 3"/>
          <p:cNvSpPr>
            <a:spLocks noGrp="1" noChangeArrowheads="1"/>
          </p:cNvSpPr>
          <p:nvPr>
            <p:ph type="body" idx="1"/>
          </p:nvPr>
        </p:nvSpPr>
        <p:spPr>
          <a:xfrm>
            <a:off x="457200" y="1600201"/>
            <a:ext cx="8229600" cy="4735286"/>
          </a:xfrm>
        </p:spPr>
        <p:txBody>
          <a:bodyPr>
            <a:normAutofit fontScale="92500" lnSpcReduction="10000"/>
          </a:bodyPr>
          <a:lstStyle/>
          <a:p>
            <a:endParaRPr lang="en-US" dirty="0"/>
          </a:p>
          <a:p>
            <a:r>
              <a:rPr lang="en-US" dirty="0"/>
              <a:t>A collection of approaches that share a belief in effectiveness of family involvement</a:t>
            </a:r>
          </a:p>
          <a:p>
            <a:pPr>
              <a:spcBef>
                <a:spcPts val="1800"/>
              </a:spcBef>
            </a:pPr>
            <a:r>
              <a:rPr lang="en-US" dirty="0"/>
              <a:t>A change in any part of the system may lead to change in other parts of the system </a:t>
            </a:r>
          </a:p>
          <a:p>
            <a:pPr>
              <a:spcBef>
                <a:spcPts val="1800"/>
              </a:spcBef>
            </a:pPr>
            <a:r>
              <a:rPr lang="en-US" dirty="0"/>
              <a:t>Family therapy has two main purposes: </a:t>
            </a:r>
          </a:p>
          <a:p>
            <a:pPr lvl="1"/>
            <a:r>
              <a:rPr lang="en-US" dirty="0"/>
              <a:t>Use family's strengths and resources to find ways to live without substances </a:t>
            </a:r>
          </a:p>
          <a:p>
            <a:pPr lvl="1"/>
            <a:r>
              <a:rPr lang="en-US" dirty="0"/>
              <a:t>Ameliorate the impact of SUDs on identified patient and family</a:t>
            </a:r>
          </a:p>
        </p:txBody>
      </p:sp>
      <p:sp>
        <p:nvSpPr>
          <p:cNvPr id="4" name="Slide Number Placeholder 3"/>
          <p:cNvSpPr>
            <a:spLocks noGrp="1"/>
          </p:cNvSpPr>
          <p:nvPr>
            <p:ph type="sldNum" sz="quarter" idx="12"/>
          </p:nvPr>
        </p:nvSpPr>
        <p:spPr/>
        <p:txBody>
          <a:bodyPr/>
          <a:lstStyle/>
          <a:p>
            <a:fld id="{5C0AD161-F82D-4FAA-9173-18013794C8AF}" type="slidenum">
              <a:rPr lang="en-US" smtClean="0"/>
              <a:pPr/>
              <a:t>29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fade">
                                      <p:cBhvr>
                                        <p:cTn id="7" dur="2000"/>
                                        <p:tgtEl>
                                          <p:spTgt spid="263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3171">
                                            <p:txEl>
                                              <p:pRg st="1" end="1"/>
                                            </p:txEl>
                                          </p:spTgt>
                                        </p:tgtEl>
                                        <p:attrNameLst>
                                          <p:attrName>style.visibility</p:attrName>
                                        </p:attrNameLst>
                                      </p:cBhvr>
                                      <p:to>
                                        <p:strVal val="visible"/>
                                      </p:to>
                                    </p:set>
                                    <p:animEffect transition="in" filter="fade">
                                      <p:cBhvr>
                                        <p:cTn id="12" dur="2000"/>
                                        <p:tgtEl>
                                          <p:spTgt spid="263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3171">
                                            <p:txEl>
                                              <p:pRg st="2" end="2"/>
                                            </p:txEl>
                                          </p:spTgt>
                                        </p:tgtEl>
                                        <p:attrNameLst>
                                          <p:attrName>style.visibility</p:attrName>
                                        </p:attrNameLst>
                                      </p:cBhvr>
                                      <p:to>
                                        <p:strVal val="visible"/>
                                      </p:to>
                                    </p:set>
                                    <p:animEffect transition="in" filter="fade">
                                      <p:cBhvr>
                                        <p:cTn id="17" dur="2000"/>
                                        <p:tgtEl>
                                          <p:spTgt spid="263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3171">
                                            <p:txEl>
                                              <p:pRg st="3" end="3"/>
                                            </p:txEl>
                                          </p:spTgt>
                                        </p:tgtEl>
                                        <p:attrNameLst>
                                          <p:attrName>style.visibility</p:attrName>
                                        </p:attrNameLst>
                                      </p:cBhvr>
                                      <p:to>
                                        <p:strVal val="visible"/>
                                      </p:to>
                                    </p:set>
                                    <p:animEffect transition="in" filter="fade">
                                      <p:cBhvr>
                                        <p:cTn id="22" dur="2000"/>
                                        <p:tgtEl>
                                          <p:spTgt spid="26317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3171">
                                            <p:txEl>
                                              <p:pRg st="4" end="4"/>
                                            </p:txEl>
                                          </p:spTgt>
                                        </p:tgtEl>
                                        <p:attrNameLst>
                                          <p:attrName>style.visibility</p:attrName>
                                        </p:attrNameLst>
                                      </p:cBhvr>
                                      <p:to>
                                        <p:strVal val="visible"/>
                                      </p:to>
                                    </p:set>
                                    <p:animEffect transition="in" filter="fade">
                                      <p:cBhvr>
                                        <p:cTn id="25" dur="2000"/>
                                        <p:tgtEl>
                                          <p:spTgt spid="263171">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3171">
                                            <p:txEl>
                                              <p:pRg st="5" end="5"/>
                                            </p:txEl>
                                          </p:spTgt>
                                        </p:tgtEl>
                                        <p:attrNameLst>
                                          <p:attrName>style.visibility</p:attrName>
                                        </p:attrNameLst>
                                      </p:cBhvr>
                                      <p:to>
                                        <p:strVal val="visible"/>
                                      </p:to>
                                    </p:set>
                                    <p:animEffect transition="in" filter="fade">
                                      <p:cBhvr>
                                        <p:cTn id="28" dur="2000"/>
                                        <p:tgtEl>
                                          <p:spTgt spid="263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P spid="2631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Objective #1</a:t>
            </a:r>
          </a:p>
        </p:txBody>
      </p:sp>
      <p:sp>
        <p:nvSpPr>
          <p:cNvPr id="40963" name="Subtitle 2"/>
          <p:cNvSpPr>
            <a:spLocks noGrp="1"/>
          </p:cNvSpPr>
          <p:nvPr>
            <p:ph type="body" idx="1"/>
          </p:nvPr>
        </p:nvSpPr>
        <p:spPr>
          <a:xfrm>
            <a:off x="2050743" y="1715679"/>
            <a:ext cx="6443971" cy="1828800"/>
          </a:xfrm>
        </p:spPr>
        <p:txBody>
          <a:bodyPr>
            <a:noAutofit/>
          </a:bodyPr>
          <a:lstStyle/>
          <a:p>
            <a:pPr algn="ctr"/>
            <a:r>
              <a:rPr lang="en-US" altLang="en-US" sz="4800" dirty="0"/>
              <a:t>Trends in Substance Use and Substance Use Disorders</a:t>
            </a:r>
          </a:p>
        </p:txBody>
      </p:sp>
    </p:spTree>
    <p:extLst>
      <p:ext uri="{BB962C8B-B14F-4D97-AF65-F5344CB8AC3E}">
        <p14:creationId xmlns:p14="http://schemas.microsoft.com/office/powerpoint/2010/main" val="386944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dirty="0"/>
              <a:t>Models of Family Therapy in Treatment of SUDs</a:t>
            </a:r>
          </a:p>
        </p:txBody>
      </p:sp>
      <p:sp>
        <p:nvSpPr>
          <p:cNvPr id="51203" name="Rectangle 3"/>
          <p:cNvSpPr>
            <a:spLocks noGrp="1" noChangeArrowheads="1"/>
          </p:cNvSpPr>
          <p:nvPr>
            <p:ph type="body" idx="1"/>
          </p:nvPr>
        </p:nvSpPr>
        <p:spPr/>
        <p:txBody>
          <a:bodyPr/>
          <a:lstStyle/>
          <a:p>
            <a:r>
              <a:rPr lang="en-US" dirty="0"/>
              <a:t>Family disease</a:t>
            </a:r>
          </a:p>
          <a:p>
            <a:r>
              <a:rPr lang="en-US" dirty="0"/>
              <a:t>Family systems</a:t>
            </a:r>
          </a:p>
          <a:p>
            <a:r>
              <a:rPr lang="en-US" dirty="0"/>
              <a:t>CBT models</a:t>
            </a:r>
          </a:p>
          <a:p>
            <a:r>
              <a:rPr lang="en-US" dirty="0"/>
              <a:t>Multidimensional FT</a:t>
            </a:r>
          </a:p>
          <a:p>
            <a:r>
              <a:rPr lang="en-US" dirty="0"/>
              <a:t>Functional FT</a:t>
            </a:r>
          </a:p>
          <a:p>
            <a:r>
              <a:rPr lang="en-US" dirty="0"/>
              <a:t>Multi-Systemic FT</a:t>
            </a:r>
          </a:p>
          <a:p>
            <a:r>
              <a:rPr lang="en-US" dirty="0"/>
              <a:t>Brief, Strategic FT</a:t>
            </a:r>
          </a:p>
          <a:p>
            <a:endParaRPr lang="en-US" dirty="0"/>
          </a:p>
        </p:txBody>
      </p:sp>
      <p:sp>
        <p:nvSpPr>
          <p:cNvPr id="4" name="Slide Number Placeholder 3"/>
          <p:cNvSpPr>
            <a:spLocks noGrp="1"/>
          </p:cNvSpPr>
          <p:nvPr>
            <p:ph type="sldNum" sz="quarter" idx="12"/>
          </p:nvPr>
        </p:nvSpPr>
        <p:spPr/>
        <p:txBody>
          <a:bodyPr/>
          <a:lstStyle/>
          <a:p>
            <a:fld id="{5C0AD161-F82D-4FAA-9173-18013794C8AF}" type="slidenum">
              <a:rPr lang="en-US" smtClean="0"/>
              <a:pPr/>
              <a:t>30</a:t>
            </a:fld>
            <a:endParaRPr lang="en-US"/>
          </a:p>
        </p:txBody>
      </p:sp>
      <p:pic>
        <p:nvPicPr>
          <p:cNvPr id="45058" name="Picture 2" descr="http://static1.squarespace.com/static/52e09618e4b06a8db481ee51/52f01673e4b08805dfe85fa6/52f016a4e4b04073082e56e1/1423549812072/bigstock-Multi-Generation-Family-Having-50069567.jpg">
            <a:hlinkClick r:id="rId3"/>
          </p:cNvPr>
          <p:cNvPicPr>
            <a:picLocks noChangeAspect="1" noChangeArrowheads="1"/>
          </p:cNvPicPr>
          <p:nvPr/>
        </p:nvPicPr>
        <p:blipFill>
          <a:blip r:embed="rId4" cstate="print"/>
          <a:srcRect r="22268"/>
          <a:stretch>
            <a:fillRect/>
          </a:stretch>
        </p:blipFill>
        <p:spPr bwMode="auto">
          <a:xfrm>
            <a:off x="5369525" y="2286000"/>
            <a:ext cx="3153991" cy="27064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Goals of Family Therapy</a:t>
            </a:r>
          </a:p>
        </p:txBody>
      </p:sp>
      <p:sp>
        <p:nvSpPr>
          <p:cNvPr id="52227" name="Content Placeholder 2"/>
          <p:cNvSpPr>
            <a:spLocks noGrp="1"/>
          </p:cNvSpPr>
          <p:nvPr>
            <p:ph idx="1"/>
          </p:nvPr>
        </p:nvSpPr>
        <p:spPr/>
        <p:txBody>
          <a:bodyPr>
            <a:normAutofit fontScale="92500"/>
          </a:bodyPr>
          <a:lstStyle/>
          <a:p>
            <a:r>
              <a:rPr lang="en-US"/>
              <a:t>Help family become aware of own needs</a:t>
            </a:r>
          </a:p>
          <a:p>
            <a:r>
              <a:rPr lang="en-US"/>
              <a:t>Provide genuine, enduring healing for members</a:t>
            </a:r>
          </a:p>
          <a:p>
            <a:r>
              <a:rPr lang="en-US"/>
              <a:t>Shift power to parental figures</a:t>
            </a:r>
          </a:p>
          <a:p>
            <a:r>
              <a:rPr lang="en-US"/>
              <a:t>Improve communication in the family</a:t>
            </a:r>
          </a:p>
          <a:p>
            <a:r>
              <a:rPr lang="en-US"/>
              <a:t>Help family make changes to affect SUD member</a:t>
            </a:r>
          </a:p>
          <a:p>
            <a:r>
              <a:rPr lang="en-US"/>
              <a:t>Help keep SUD from moving to next generation</a:t>
            </a:r>
          </a:p>
          <a:p>
            <a:r>
              <a:rPr lang="en-US"/>
              <a:t>Help family solve problems</a:t>
            </a:r>
          </a:p>
        </p:txBody>
      </p:sp>
      <p:sp>
        <p:nvSpPr>
          <p:cNvPr id="4" name="Slide Number Placeholder 3"/>
          <p:cNvSpPr>
            <a:spLocks noGrp="1"/>
          </p:cNvSpPr>
          <p:nvPr>
            <p:ph type="sldNum" sz="quarter" idx="12"/>
          </p:nvPr>
        </p:nvSpPr>
        <p:spPr/>
        <p:txBody>
          <a:bodyPr/>
          <a:lstStyle/>
          <a:p>
            <a:fld id="{5C0AD161-F82D-4FAA-9173-18013794C8AF}"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a:t>CRAFT Model Goals (for SUDs)</a:t>
            </a:r>
            <a:endParaRPr lang="en-US" dirty="0"/>
          </a:p>
        </p:txBody>
      </p:sp>
      <p:pic>
        <p:nvPicPr>
          <p:cNvPr id="14" name="Content Placeholder 3" descr="Motivating SA to treatment.jpg"/>
          <p:cNvPicPr>
            <a:picLocks noGrp="1" noChangeAspect="1"/>
          </p:cNvPicPr>
          <p:nvPr>
            <p:ph sz="half" idx="1"/>
          </p:nvPr>
        </p:nvPicPr>
        <p:blipFill>
          <a:blip r:embed="rId3" cstate="print"/>
          <a:stretch>
            <a:fillRect/>
          </a:stretch>
        </p:blipFill>
        <p:spPr>
          <a:xfrm>
            <a:off x="301842" y="1600201"/>
            <a:ext cx="3586578" cy="4525963"/>
          </a:xfrm>
        </p:spPr>
      </p:pic>
      <p:sp>
        <p:nvSpPr>
          <p:cNvPr id="12" name="Content Placeholder 11"/>
          <p:cNvSpPr>
            <a:spLocks noGrp="1"/>
          </p:cNvSpPr>
          <p:nvPr>
            <p:ph sz="half" idx="2"/>
          </p:nvPr>
        </p:nvSpPr>
        <p:spPr>
          <a:xfrm>
            <a:off x="4039340" y="1600201"/>
            <a:ext cx="4647460" cy="4525963"/>
          </a:xfrm>
        </p:spPr>
        <p:txBody>
          <a:bodyPr>
            <a:normAutofit/>
          </a:bodyPr>
          <a:lstStyle/>
          <a:p>
            <a:r>
              <a:rPr lang="en-US" dirty="0"/>
              <a:t>Get member with substance use disorder into treatment (64-86% success rate)</a:t>
            </a:r>
          </a:p>
          <a:p>
            <a:pPr>
              <a:spcBef>
                <a:spcPts val="1200"/>
              </a:spcBef>
            </a:pPr>
            <a:r>
              <a:rPr lang="en-US" dirty="0"/>
              <a:t>Get member to stop or reduce substance use </a:t>
            </a:r>
          </a:p>
          <a:p>
            <a:pPr>
              <a:spcBef>
                <a:spcPts val="1200"/>
              </a:spcBef>
            </a:pPr>
            <a:r>
              <a:rPr lang="en-US" dirty="0"/>
              <a:t>Adding incentives adds to improvement</a:t>
            </a:r>
          </a:p>
          <a:p>
            <a:pPr>
              <a:spcBef>
                <a:spcPts val="1200"/>
              </a:spcBef>
            </a:pPr>
            <a:r>
              <a:rPr lang="en-US" dirty="0"/>
              <a:t>Help families improve or enrich their own lives</a:t>
            </a:r>
          </a:p>
        </p:txBody>
      </p:sp>
      <p:sp>
        <p:nvSpPr>
          <p:cNvPr id="4" name="Slide Number Placeholder 3"/>
          <p:cNvSpPr>
            <a:spLocks noGrp="1"/>
          </p:cNvSpPr>
          <p:nvPr>
            <p:ph type="sldNum" sz="quarter" idx="12"/>
          </p:nvPr>
        </p:nvSpPr>
        <p:spPr/>
        <p:txBody>
          <a:bodyPr/>
          <a:lstStyle/>
          <a:p>
            <a:fld id="{5C0AD161-F82D-4FAA-9173-18013794C8AF}"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lIns="92075" tIns="46038" rIns="92075" bIns="46038">
            <a:noAutofit/>
          </a:bodyPr>
          <a:lstStyle/>
          <a:p>
            <a:r>
              <a:rPr lang="en-US" altLang="en-US" sz="4000" dirty="0"/>
              <a:t>Outcomes of Family Engagement Interventions (SUDs)</a:t>
            </a:r>
          </a:p>
        </p:txBody>
      </p:sp>
      <p:sp>
        <p:nvSpPr>
          <p:cNvPr id="54275" name="Rectangle 3"/>
          <p:cNvSpPr>
            <a:spLocks noGrp="1" noChangeArrowheads="1"/>
          </p:cNvSpPr>
          <p:nvPr>
            <p:ph sz="half" idx="1"/>
          </p:nvPr>
        </p:nvSpPr>
        <p:spPr/>
        <p:txBody>
          <a:bodyPr lIns="92075" tIns="46038" rIns="92075" bIns="46038">
            <a:normAutofit/>
          </a:bodyPr>
          <a:lstStyle/>
          <a:p>
            <a:r>
              <a:rPr lang="en-US" altLang="en-US" sz="3200" dirty="0"/>
              <a:t>Better engagement rates in treatment of SUD member with three EBPs:</a:t>
            </a:r>
          </a:p>
          <a:p>
            <a:pPr lvl="1"/>
            <a:r>
              <a:rPr lang="en-US" altLang="en-US" sz="2800" dirty="0"/>
              <a:t>ARISE 64%</a:t>
            </a:r>
          </a:p>
          <a:p>
            <a:pPr lvl="1"/>
            <a:r>
              <a:rPr lang="en-US" altLang="en-US" sz="2800" dirty="0"/>
              <a:t>BSFT 93%; </a:t>
            </a:r>
          </a:p>
          <a:p>
            <a:pPr lvl="1"/>
            <a:r>
              <a:rPr lang="en-US" altLang="en-US" sz="2800" dirty="0"/>
              <a:t>CRAFT 74%</a:t>
            </a:r>
          </a:p>
          <a:p>
            <a:pPr>
              <a:buFont typeface="Monotype Sorts" pitchFamily="2" charset="2"/>
              <a:buNone/>
            </a:pPr>
            <a:endParaRPr lang="en-US" altLang="en-US" sz="2800" dirty="0"/>
          </a:p>
        </p:txBody>
      </p:sp>
      <p:sp>
        <p:nvSpPr>
          <p:cNvPr id="5" name="Slide Number Placeholder 4"/>
          <p:cNvSpPr>
            <a:spLocks noGrp="1"/>
          </p:cNvSpPr>
          <p:nvPr>
            <p:ph type="sldNum" sz="quarter" idx="12"/>
          </p:nvPr>
        </p:nvSpPr>
        <p:spPr/>
        <p:txBody>
          <a:bodyPr/>
          <a:lstStyle/>
          <a:p>
            <a:fld id="{5C0AD161-F82D-4FAA-9173-18013794C8AF}" type="slidenum">
              <a:rPr lang="en-US" smtClean="0"/>
              <a:pPr/>
              <a:t>33</a:t>
            </a:fld>
            <a:endParaRPr lang="en-US"/>
          </a:p>
        </p:txBody>
      </p:sp>
      <p:pic>
        <p:nvPicPr>
          <p:cNvPr id="7" name="Picture 3" descr="happy family.jpg"/>
          <p:cNvPicPr>
            <a:picLocks noGrp="1" noChangeAspect="1"/>
          </p:cNvPicPr>
          <p:nvPr>
            <p:ph sz="half" idx="2"/>
          </p:nvPr>
        </p:nvPicPr>
        <p:blipFill>
          <a:blip r:embed="rId3" cstate="print"/>
          <a:srcRect/>
          <a:stretch>
            <a:fillRect/>
          </a:stretch>
        </p:blipFill>
        <p:spPr bwMode="auto">
          <a:xfrm>
            <a:off x="4648200" y="2516982"/>
            <a:ext cx="4038600" cy="2692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altLang="en-US" dirty="0"/>
              <a:t>Family Studies (SUDs)</a:t>
            </a:r>
            <a:br>
              <a:rPr lang="en-US" altLang="en-US" dirty="0"/>
            </a:br>
            <a:r>
              <a:rPr lang="en-US" altLang="en-US" sz="2400" dirty="0"/>
              <a:t>(</a:t>
            </a:r>
            <a:r>
              <a:rPr lang="en-US" altLang="en-US" sz="2400" dirty="0" err="1"/>
              <a:t>Liddle</a:t>
            </a:r>
            <a:r>
              <a:rPr lang="en-US" altLang="en-US" sz="2400" dirty="0"/>
              <a:t> et al; NIDA; Williams et al; </a:t>
            </a:r>
            <a:r>
              <a:rPr lang="en-US" altLang="en-US" sz="2400" dirty="0" err="1"/>
              <a:t>Szapocznik</a:t>
            </a:r>
            <a:r>
              <a:rPr lang="en-US" altLang="en-US" sz="2400" dirty="0"/>
              <a:t> et al)</a:t>
            </a:r>
          </a:p>
        </p:txBody>
      </p:sp>
      <p:sp>
        <p:nvSpPr>
          <p:cNvPr id="55299" name="Rectangle 3"/>
          <p:cNvSpPr>
            <a:spLocks noGrp="1" noChangeArrowheads="1"/>
          </p:cNvSpPr>
          <p:nvPr>
            <p:ph sz="half" idx="1"/>
          </p:nvPr>
        </p:nvSpPr>
        <p:spPr>
          <a:xfrm>
            <a:off x="179109" y="1600201"/>
            <a:ext cx="4316691" cy="4525963"/>
          </a:xfrm>
        </p:spPr>
        <p:txBody>
          <a:bodyPr>
            <a:normAutofit lnSpcReduction="10000"/>
          </a:bodyPr>
          <a:lstStyle/>
          <a:p>
            <a:r>
              <a:rPr lang="en-US" dirty="0"/>
              <a:t>For adolescents, superior results of family therapy to other approaches:</a:t>
            </a:r>
          </a:p>
          <a:p>
            <a:pPr lvl="1"/>
            <a:r>
              <a:rPr lang="en-US" dirty="0"/>
              <a:t>Lower drug and alcohol use of adolescents</a:t>
            </a:r>
          </a:p>
          <a:p>
            <a:pPr lvl="1"/>
            <a:r>
              <a:rPr lang="en-US" dirty="0"/>
              <a:t>Improved school grades,   pro-social behaviors</a:t>
            </a:r>
          </a:p>
          <a:p>
            <a:pPr lvl="1"/>
            <a:r>
              <a:rPr lang="en-US" dirty="0"/>
              <a:t>Improved family functioning</a:t>
            </a:r>
          </a:p>
          <a:p>
            <a:pPr marL="457200" lvl="1" indent="0">
              <a:buNone/>
            </a:pPr>
            <a:r>
              <a:rPr lang="en-US" altLang="en-US" sz="2000" dirty="0"/>
              <a:t>Sources: Myers et. al.; Liddle et. al.; Williams et al; Stanton &amp; Standish; </a:t>
            </a:r>
            <a:r>
              <a:rPr lang="en-US" altLang="en-US" sz="2000" dirty="0" err="1"/>
              <a:t>Santiban</a:t>
            </a:r>
            <a:r>
              <a:rPr lang="en-US" altLang="en-US" sz="2000" dirty="0"/>
              <a:t> et al</a:t>
            </a:r>
            <a:endParaRPr lang="en-US" sz="2000" dirty="0"/>
          </a:p>
          <a:p>
            <a:pPr lvl="1"/>
            <a:endParaRPr lang="en-US" dirty="0"/>
          </a:p>
        </p:txBody>
      </p:sp>
      <p:sp>
        <p:nvSpPr>
          <p:cNvPr id="5" name="Slide Number Placeholder 4"/>
          <p:cNvSpPr>
            <a:spLocks noGrp="1"/>
          </p:cNvSpPr>
          <p:nvPr>
            <p:ph type="sldNum" sz="quarter" idx="12"/>
          </p:nvPr>
        </p:nvSpPr>
        <p:spPr/>
        <p:txBody>
          <a:bodyPr/>
          <a:lstStyle/>
          <a:p>
            <a:fld id="{5C0AD161-F82D-4FAA-9173-18013794C8AF}" type="slidenum">
              <a:rPr lang="en-US" smtClean="0"/>
              <a:pPr/>
              <a:t>34</a:t>
            </a:fld>
            <a:endParaRPr lang="en-US"/>
          </a:p>
        </p:txBody>
      </p:sp>
      <p:pic>
        <p:nvPicPr>
          <p:cNvPr id="10" name="Picture 3" descr="family with dog.jpg"/>
          <p:cNvPicPr>
            <a:picLocks noGrp="1" noChangeAspect="1"/>
          </p:cNvPicPr>
          <p:nvPr>
            <p:ph sz="half" idx="2"/>
          </p:nvPr>
        </p:nvPicPr>
        <p:blipFill>
          <a:blip r:embed="rId3" cstate="print">
            <a:lum bright="8000"/>
          </a:blip>
          <a:srcRect/>
          <a:stretch>
            <a:fillRect/>
          </a:stretch>
        </p:blipFill>
        <p:spPr bwMode="auto">
          <a:xfrm>
            <a:off x="4648200" y="2520534"/>
            <a:ext cx="4038600" cy="26852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lIns="92075" tIns="46038" rIns="92075" bIns="46038">
            <a:normAutofit fontScale="90000"/>
          </a:bodyPr>
          <a:lstStyle/>
          <a:p>
            <a:r>
              <a:rPr lang="en-US" altLang="en-US" sz="4000"/>
              <a:t>Outcomes of Family Interventions</a:t>
            </a:r>
            <a:br>
              <a:rPr lang="en-US" altLang="en-US" sz="4000"/>
            </a:br>
            <a:r>
              <a:rPr lang="en-US" altLang="en-US" sz="4000"/>
              <a:t>with Family &amp; Members </a:t>
            </a:r>
            <a:r>
              <a:rPr lang="en-US" altLang="en-US" sz="4000" u="sng"/>
              <a:t>without</a:t>
            </a:r>
            <a:r>
              <a:rPr lang="en-US" altLang="en-US" sz="4000"/>
              <a:t> a SUD</a:t>
            </a:r>
          </a:p>
        </p:txBody>
      </p:sp>
      <p:sp>
        <p:nvSpPr>
          <p:cNvPr id="57347" name="Rectangle 3"/>
          <p:cNvSpPr>
            <a:spLocks noGrp="1" noChangeArrowheads="1"/>
          </p:cNvSpPr>
          <p:nvPr>
            <p:ph sz="half" idx="1"/>
          </p:nvPr>
        </p:nvSpPr>
        <p:spPr>
          <a:xfrm>
            <a:off x="457200" y="1600200"/>
            <a:ext cx="4038600" cy="4648200"/>
          </a:xfrm>
        </p:spPr>
        <p:txBody>
          <a:bodyPr lIns="92075" tIns="46038" rIns="92075" bIns="46038">
            <a:normAutofit fontScale="92500" lnSpcReduction="10000"/>
          </a:bodyPr>
          <a:lstStyle/>
          <a:p>
            <a:r>
              <a:rPr lang="en-US" altLang="en-US" sz="2800" dirty="0"/>
              <a:t>Improved family functioning:</a:t>
            </a:r>
            <a:r>
              <a:rPr lang="en-US" altLang="en-US" dirty="0"/>
              <a:t> less conflict, improved structure, and communication, etc.</a:t>
            </a:r>
            <a:r>
              <a:rPr lang="en-US" altLang="en-US" sz="2800" dirty="0"/>
              <a:t> </a:t>
            </a:r>
            <a:r>
              <a:rPr lang="en-US" altLang="en-US" dirty="0"/>
              <a:t> </a:t>
            </a:r>
            <a:endParaRPr lang="en-US" altLang="en-US" sz="2800" dirty="0"/>
          </a:p>
          <a:p>
            <a:r>
              <a:rPr lang="en-US" altLang="en-US" sz="2800" dirty="0"/>
              <a:t>Reduced emotional burden: </a:t>
            </a:r>
            <a:r>
              <a:rPr lang="en-US" altLang="en-US" dirty="0"/>
              <a:t>less anger, depression, anxiety</a:t>
            </a:r>
          </a:p>
          <a:p>
            <a:r>
              <a:rPr lang="en-US" altLang="en-US" sz="2800" dirty="0"/>
              <a:t>Reduced welfare dependence</a:t>
            </a:r>
            <a:endParaRPr lang="en-US" altLang="en-US" dirty="0"/>
          </a:p>
          <a:p>
            <a:pPr>
              <a:buFont typeface="Monotype Sorts" pitchFamily="2" charset="2"/>
              <a:buNone/>
            </a:pPr>
            <a:endParaRPr lang="en-US" altLang="en-US" dirty="0"/>
          </a:p>
          <a:p>
            <a:pPr>
              <a:buFont typeface="Monotype Sorts" pitchFamily="2" charset="2"/>
              <a:buNone/>
            </a:pPr>
            <a:r>
              <a:rPr lang="en-US" altLang="en-US" sz="2100" dirty="0"/>
              <a:t>Sources: CSAT; Liddle et al; </a:t>
            </a:r>
            <a:r>
              <a:rPr lang="en-US" altLang="en-US" sz="2100" dirty="0" err="1"/>
              <a:t>Santiban</a:t>
            </a:r>
            <a:r>
              <a:rPr lang="en-US" altLang="en-US" sz="2100" dirty="0"/>
              <a:t> et al; </a:t>
            </a:r>
            <a:r>
              <a:rPr lang="en-US" altLang="en-US" sz="2100" dirty="0" err="1"/>
              <a:t>Szapocznik</a:t>
            </a:r>
            <a:r>
              <a:rPr lang="en-US" altLang="en-US" sz="2100" dirty="0"/>
              <a:t> et al </a:t>
            </a:r>
          </a:p>
        </p:txBody>
      </p:sp>
      <p:sp>
        <p:nvSpPr>
          <p:cNvPr id="5" name="Slide Number Placeholder 4"/>
          <p:cNvSpPr>
            <a:spLocks noGrp="1"/>
          </p:cNvSpPr>
          <p:nvPr>
            <p:ph type="sldNum" sz="quarter" idx="12"/>
          </p:nvPr>
        </p:nvSpPr>
        <p:spPr/>
        <p:txBody>
          <a:bodyPr/>
          <a:lstStyle/>
          <a:p>
            <a:fld id="{5C0AD161-F82D-4FAA-9173-18013794C8AF}" type="slidenum">
              <a:rPr lang="en-US" smtClean="0"/>
              <a:pPr/>
              <a:t>35</a:t>
            </a:fld>
            <a:endParaRPr lang="en-US"/>
          </a:p>
        </p:txBody>
      </p:sp>
      <p:pic>
        <p:nvPicPr>
          <p:cNvPr id="32770" name="Picture 2" descr="http://babafalva.hu/files/2013/08/ID-10041684.jpg">
            <a:hlinkClick r:id="rId3"/>
          </p:cNvPr>
          <p:cNvPicPr>
            <a:picLocks noGrp="1" noChangeAspect="1" noChangeArrowheads="1"/>
          </p:cNvPicPr>
          <p:nvPr>
            <p:ph sz="half" idx="2"/>
          </p:nvPr>
        </p:nvPicPr>
        <p:blipFill>
          <a:blip r:embed="rId4" cstate="print"/>
          <a:srcRect/>
          <a:stretch>
            <a:fillRect/>
          </a:stretch>
        </p:blipFill>
        <p:spPr bwMode="auto">
          <a:xfrm>
            <a:off x="4610100" y="2403406"/>
            <a:ext cx="4161365" cy="27673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2" y="274638"/>
            <a:ext cx="7896687" cy="959358"/>
          </a:xfrm>
        </p:spPr>
        <p:txBody>
          <a:bodyPr>
            <a:normAutofit fontScale="90000"/>
          </a:bodyPr>
          <a:lstStyle/>
          <a:p>
            <a:r>
              <a:rPr lang="en-US" altLang="en-US" sz="4000" dirty="0"/>
              <a:t>Behavioral Marital Therapy (BMT): Research Outcomes</a:t>
            </a:r>
          </a:p>
        </p:txBody>
      </p:sp>
      <p:sp>
        <p:nvSpPr>
          <p:cNvPr id="111619" name="Rectangle 3"/>
          <p:cNvSpPr>
            <a:spLocks noGrp="1" noChangeArrowheads="1"/>
          </p:cNvSpPr>
          <p:nvPr>
            <p:ph sz="half" idx="1"/>
          </p:nvPr>
        </p:nvSpPr>
        <p:spPr/>
        <p:txBody>
          <a:bodyPr>
            <a:normAutofit fontScale="77500" lnSpcReduction="20000"/>
          </a:bodyPr>
          <a:lstStyle/>
          <a:p>
            <a:pPr marL="0" indent="0" eaLnBrk="1" hangingPunct="1">
              <a:spcBef>
                <a:spcPts val="0"/>
              </a:spcBef>
              <a:buFont typeface="Monotype Sorts" pitchFamily="2" charset="2"/>
              <a:buNone/>
              <a:defRPr/>
            </a:pPr>
            <a:endParaRPr lang="en-US" sz="2000" dirty="0">
              <a:latin typeface="Arial" charset="0"/>
              <a:cs typeface="Arial" charset="0"/>
            </a:endParaRPr>
          </a:p>
          <a:p>
            <a:pPr marL="457200" lvl="1" indent="0">
              <a:lnSpc>
                <a:spcPct val="90000"/>
              </a:lnSpc>
              <a:buFontTx/>
              <a:buNone/>
              <a:defRPr/>
            </a:pPr>
            <a:endParaRPr lang="en-US" dirty="0">
              <a:latin typeface="Arial" charset="0"/>
              <a:cs typeface="Arial" charset="0"/>
            </a:endParaRPr>
          </a:p>
          <a:p>
            <a:pPr>
              <a:lnSpc>
                <a:spcPct val="90000"/>
              </a:lnSpc>
              <a:buFont typeface="Monotype Sorts" pitchFamily="2" charset="2"/>
              <a:buNone/>
              <a:defRPr/>
            </a:pPr>
            <a:endParaRPr lang="en-US" dirty="0">
              <a:latin typeface="Arial" charset="0"/>
              <a:cs typeface="Arial" charset="0"/>
            </a:endParaRPr>
          </a:p>
        </p:txBody>
      </p:sp>
      <p:sp>
        <p:nvSpPr>
          <p:cNvPr id="6" name="Content Placeholder 5"/>
          <p:cNvSpPr>
            <a:spLocks noGrp="1"/>
          </p:cNvSpPr>
          <p:nvPr>
            <p:ph sz="half" idx="2"/>
          </p:nvPr>
        </p:nvSpPr>
        <p:spPr>
          <a:xfrm>
            <a:off x="3766458" y="1600201"/>
            <a:ext cx="4920343" cy="4685189"/>
          </a:xfrm>
        </p:spPr>
        <p:txBody>
          <a:bodyPr>
            <a:normAutofit fontScale="77500" lnSpcReduction="20000"/>
          </a:bodyPr>
          <a:lstStyle/>
          <a:p>
            <a:pPr>
              <a:spcBef>
                <a:spcPts val="0"/>
              </a:spcBef>
              <a:spcAft>
                <a:spcPts val="1200"/>
              </a:spcAft>
              <a:defRPr/>
            </a:pPr>
            <a:r>
              <a:rPr lang="en-US" sz="3300" dirty="0">
                <a:latin typeface="Arial" charset="0"/>
                <a:cs typeface="Arial" charset="0"/>
              </a:rPr>
              <a:t>Lower rates of substance use</a:t>
            </a:r>
          </a:p>
          <a:p>
            <a:pPr>
              <a:spcBef>
                <a:spcPts val="0"/>
              </a:spcBef>
              <a:spcAft>
                <a:spcPts val="1200"/>
              </a:spcAft>
              <a:defRPr/>
            </a:pPr>
            <a:r>
              <a:rPr lang="en-US" sz="3300" dirty="0">
                <a:latin typeface="Arial" charset="0"/>
                <a:cs typeface="Arial" charset="0"/>
              </a:rPr>
              <a:t>Shorter, less severe relapses</a:t>
            </a:r>
          </a:p>
          <a:p>
            <a:pPr>
              <a:spcBef>
                <a:spcPts val="0"/>
              </a:spcBef>
              <a:spcAft>
                <a:spcPts val="1200"/>
              </a:spcAft>
              <a:defRPr/>
            </a:pPr>
            <a:r>
              <a:rPr lang="en-US" sz="3300" dirty="0">
                <a:latin typeface="Arial" charset="0"/>
                <a:cs typeface="Arial" charset="0"/>
              </a:rPr>
              <a:t>Less domestic violence</a:t>
            </a:r>
          </a:p>
          <a:p>
            <a:pPr>
              <a:spcBef>
                <a:spcPts val="0"/>
              </a:spcBef>
              <a:spcAft>
                <a:spcPts val="1200"/>
              </a:spcAft>
              <a:defRPr/>
            </a:pPr>
            <a:r>
              <a:rPr lang="en-US" sz="3300" dirty="0">
                <a:latin typeface="Arial" charset="0"/>
                <a:cs typeface="Arial" charset="0"/>
              </a:rPr>
              <a:t>Reduced HIV risk behaviors</a:t>
            </a:r>
          </a:p>
          <a:p>
            <a:pPr>
              <a:spcBef>
                <a:spcPts val="0"/>
              </a:spcBef>
              <a:spcAft>
                <a:spcPts val="1200"/>
              </a:spcAft>
              <a:defRPr/>
            </a:pPr>
            <a:r>
              <a:rPr lang="en-US" sz="3300" dirty="0">
                <a:latin typeface="Arial" charset="0"/>
                <a:cs typeface="Arial" charset="0"/>
              </a:rPr>
              <a:t>Improvement in children </a:t>
            </a:r>
          </a:p>
          <a:p>
            <a:pPr>
              <a:spcBef>
                <a:spcPts val="0"/>
              </a:spcBef>
              <a:spcAft>
                <a:spcPts val="1200"/>
              </a:spcAft>
              <a:defRPr/>
            </a:pPr>
            <a:r>
              <a:rPr lang="en-US" sz="3300" dirty="0">
                <a:latin typeface="Arial" charset="0"/>
                <a:cs typeface="Arial" charset="0"/>
              </a:rPr>
              <a:t>Cost savings $5-6.5K per</a:t>
            </a:r>
          </a:p>
          <a:p>
            <a:pPr>
              <a:spcBef>
                <a:spcPts val="0"/>
              </a:spcBef>
              <a:spcAft>
                <a:spcPts val="1200"/>
              </a:spcAft>
              <a:defRPr/>
            </a:pPr>
            <a:r>
              <a:rPr lang="en-US" sz="3300" dirty="0">
                <a:latin typeface="Arial" charset="0"/>
                <a:cs typeface="Arial" charset="0"/>
              </a:rPr>
              <a:t>Improved marital relationship</a:t>
            </a:r>
          </a:p>
          <a:p>
            <a:pPr>
              <a:buNone/>
            </a:pPr>
            <a:endParaRPr lang="en-US" dirty="0">
              <a:latin typeface="Arial" charset="0"/>
              <a:cs typeface="Arial" charset="0"/>
            </a:endParaRPr>
          </a:p>
          <a:p>
            <a:pPr>
              <a:buNone/>
            </a:pPr>
            <a:r>
              <a:rPr lang="en-US" sz="2400" dirty="0">
                <a:latin typeface="Arial" charset="0"/>
                <a:cs typeface="Arial" charset="0"/>
              </a:rPr>
              <a:t>Sources: O’Farrell et al.; </a:t>
            </a:r>
            <a:r>
              <a:rPr lang="en-US" sz="2400" dirty="0" err="1">
                <a:latin typeface="Arial" charset="0"/>
                <a:cs typeface="Arial" charset="0"/>
              </a:rPr>
              <a:t>Maisto</a:t>
            </a:r>
            <a:r>
              <a:rPr lang="en-US" sz="2400" dirty="0">
                <a:latin typeface="Arial" charset="0"/>
                <a:cs typeface="Arial" charset="0"/>
              </a:rPr>
              <a:t> et al; Klosterman &amp; O’Farrell</a:t>
            </a:r>
            <a:endParaRPr lang="en-US" sz="2400" dirty="0"/>
          </a:p>
        </p:txBody>
      </p:sp>
      <p:sp>
        <p:nvSpPr>
          <p:cNvPr id="5" name="Slide Number Placeholder 4"/>
          <p:cNvSpPr>
            <a:spLocks noGrp="1"/>
          </p:cNvSpPr>
          <p:nvPr>
            <p:ph type="sldNum" sz="quarter" idx="12"/>
          </p:nvPr>
        </p:nvSpPr>
        <p:spPr/>
        <p:txBody>
          <a:bodyPr/>
          <a:lstStyle/>
          <a:p>
            <a:fld id="{5C0AD161-F82D-4FAA-9173-18013794C8AF}" type="slidenum">
              <a:rPr lang="en-US" smtClean="0"/>
              <a:pPr/>
              <a:t>36</a:t>
            </a:fld>
            <a:endParaRPr lang="en-US"/>
          </a:p>
        </p:txBody>
      </p:sp>
      <p:pic>
        <p:nvPicPr>
          <p:cNvPr id="7" name="Picture 3" descr="support.jpg"/>
          <p:cNvPicPr>
            <a:picLocks noChangeAspect="1"/>
          </p:cNvPicPr>
          <p:nvPr/>
        </p:nvPicPr>
        <p:blipFill>
          <a:blip r:embed="rId3" cstate="print"/>
          <a:srcRect/>
          <a:stretch>
            <a:fillRect/>
          </a:stretch>
        </p:blipFill>
        <p:spPr bwMode="auto">
          <a:xfrm>
            <a:off x="757163" y="1654629"/>
            <a:ext cx="2780695" cy="433251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2548" y="274638"/>
            <a:ext cx="9030878" cy="1143000"/>
          </a:xfrm>
        </p:spPr>
        <p:txBody>
          <a:bodyPr>
            <a:normAutofit/>
          </a:bodyPr>
          <a:lstStyle/>
          <a:p>
            <a:r>
              <a:rPr lang="en-US" altLang="en-US" dirty="0"/>
              <a:t>Strategies to Help the Family</a:t>
            </a:r>
          </a:p>
        </p:txBody>
      </p:sp>
      <p:sp>
        <p:nvSpPr>
          <p:cNvPr id="61443" name="Rectangle 3"/>
          <p:cNvSpPr>
            <a:spLocks noGrp="1" noChangeArrowheads="1"/>
          </p:cNvSpPr>
          <p:nvPr>
            <p:ph type="body" idx="1"/>
          </p:nvPr>
        </p:nvSpPr>
        <p:spPr/>
        <p:txBody>
          <a:bodyPr>
            <a:normAutofit fontScale="92500" lnSpcReduction="10000"/>
          </a:bodyPr>
          <a:lstStyle/>
          <a:p>
            <a:r>
              <a:rPr lang="en-US" altLang="en-US" dirty="0"/>
              <a:t>Work with patient on impact of SUD on family </a:t>
            </a:r>
          </a:p>
          <a:p>
            <a:r>
              <a:rPr lang="en-US" altLang="en-US" dirty="0"/>
              <a:t>Encourage patient to get family to Al-Anon, Nar-Anon, other family support program</a:t>
            </a:r>
          </a:p>
          <a:p>
            <a:r>
              <a:rPr lang="en-US" altLang="en-US" dirty="0"/>
              <a:t>Provide family education, support, referral</a:t>
            </a:r>
          </a:p>
          <a:p>
            <a:pPr>
              <a:spcBef>
                <a:spcPts val="1200"/>
              </a:spcBef>
            </a:pPr>
            <a:r>
              <a:rPr lang="en-US" altLang="en-US" dirty="0"/>
              <a:t>Meet with individual family members</a:t>
            </a:r>
          </a:p>
          <a:p>
            <a:pPr>
              <a:spcBef>
                <a:spcPts val="1200"/>
              </a:spcBef>
            </a:pPr>
            <a:r>
              <a:rPr lang="en-US" altLang="en-US" dirty="0"/>
              <a:t>Provide/facilitate family education groups</a:t>
            </a:r>
          </a:p>
          <a:p>
            <a:pPr>
              <a:spcBef>
                <a:spcPts val="1200"/>
              </a:spcBef>
            </a:pPr>
            <a:r>
              <a:rPr lang="en-US" altLang="en-US" dirty="0"/>
              <a:t>Provide family “programs” (e.g., MATRIX model) </a:t>
            </a:r>
          </a:p>
          <a:p>
            <a:pPr>
              <a:spcBef>
                <a:spcPts val="1200"/>
              </a:spcBef>
            </a:pPr>
            <a:r>
              <a:rPr lang="en-US" altLang="en-US" dirty="0"/>
              <a:t>Provide/facilitate marital or family therapy</a:t>
            </a:r>
          </a:p>
        </p:txBody>
      </p:sp>
      <p:sp>
        <p:nvSpPr>
          <p:cNvPr id="4" name="Slide Number Placeholder 3"/>
          <p:cNvSpPr>
            <a:spLocks noGrp="1"/>
          </p:cNvSpPr>
          <p:nvPr>
            <p:ph type="sldNum" sz="quarter" idx="12"/>
          </p:nvPr>
        </p:nvSpPr>
        <p:spPr/>
        <p:txBody>
          <a:bodyPr/>
          <a:lstStyle/>
          <a:p>
            <a:fld id="{5C0AD161-F82D-4FAA-9173-18013794C8A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Family Member without a SUD</a:t>
            </a:r>
          </a:p>
        </p:txBody>
      </p:sp>
      <p:sp>
        <p:nvSpPr>
          <p:cNvPr id="62467" name="Rectangle 3"/>
          <p:cNvSpPr>
            <a:spLocks noGrp="1" noChangeArrowheads="1"/>
          </p:cNvSpPr>
          <p:nvPr>
            <p:ph type="body" idx="1"/>
          </p:nvPr>
        </p:nvSpPr>
        <p:spPr/>
        <p:txBody>
          <a:bodyPr/>
          <a:lstStyle/>
          <a:p>
            <a:r>
              <a:rPr lang="en-US" altLang="en-US"/>
              <a:t>Understand and accept the SUD, support recovery of addicted member, adjust to sobriety, deal with lapses and relapses</a:t>
            </a:r>
          </a:p>
          <a:p>
            <a:r>
              <a:rPr lang="en-US" altLang="en-US"/>
              <a:t>Establish family safety, get involved in tx and/or recovery, reduce emotional burden, help other members get help if needed</a:t>
            </a:r>
          </a:p>
          <a:p>
            <a:r>
              <a:rPr lang="en-US" altLang="en-US"/>
              <a:t>Focus on self care, detach, reduce enabling </a:t>
            </a:r>
          </a:p>
          <a:p>
            <a:endParaRPr lang="en-US" altLang="en-US"/>
          </a:p>
        </p:txBody>
      </p:sp>
      <p:sp>
        <p:nvSpPr>
          <p:cNvPr id="4" name="Slide Number Placeholder 3"/>
          <p:cNvSpPr>
            <a:spLocks noGrp="1"/>
          </p:cNvSpPr>
          <p:nvPr>
            <p:ph type="sldNum" sz="quarter" idx="12"/>
          </p:nvPr>
        </p:nvSpPr>
        <p:spPr/>
        <p:txBody>
          <a:bodyPr/>
          <a:lstStyle/>
          <a:p>
            <a:fld id="{5C0AD161-F82D-4FAA-9173-18013794C8A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Strategies for Clinicians</a:t>
            </a:r>
          </a:p>
        </p:txBody>
      </p:sp>
      <p:sp>
        <p:nvSpPr>
          <p:cNvPr id="58371" name="Rectangle 3"/>
          <p:cNvSpPr>
            <a:spLocks noGrp="1" noChangeArrowheads="1"/>
          </p:cNvSpPr>
          <p:nvPr>
            <p:ph sz="half" idx="1"/>
          </p:nvPr>
        </p:nvSpPr>
        <p:spPr/>
        <p:txBody>
          <a:bodyPr>
            <a:normAutofit lnSpcReduction="10000"/>
          </a:bodyPr>
          <a:lstStyle/>
          <a:p>
            <a:r>
              <a:rPr lang="en-US" altLang="en-US" dirty="0"/>
              <a:t>Create family philosophy of care</a:t>
            </a:r>
          </a:p>
          <a:p>
            <a:r>
              <a:rPr lang="en-US" altLang="en-US" dirty="0"/>
              <a:t>Understand their experiences</a:t>
            </a:r>
          </a:p>
          <a:p>
            <a:r>
              <a:rPr lang="en-US" altLang="en-US" dirty="0"/>
              <a:t>Help family engage SUD member</a:t>
            </a:r>
          </a:p>
          <a:p>
            <a:r>
              <a:rPr lang="en-US" altLang="en-US" dirty="0"/>
              <a:t>Outreach to family</a:t>
            </a:r>
          </a:p>
          <a:p>
            <a:pPr lvl="1"/>
            <a:r>
              <a:rPr lang="en-US" altLang="en-US" dirty="0"/>
              <a:t>Invite to sessions</a:t>
            </a:r>
          </a:p>
          <a:p>
            <a:pPr lvl="1"/>
            <a:r>
              <a:rPr lang="en-US" altLang="en-US" dirty="0"/>
              <a:t>Call them (ask client,</a:t>
            </a:r>
            <a:br>
              <a:rPr lang="en-US" altLang="en-US" dirty="0"/>
            </a:br>
            <a:r>
              <a:rPr lang="en-US" altLang="en-US" dirty="0"/>
              <a:t> get written permission)</a:t>
            </a:r>
          </a:p>
        </p:txBody>
      </p:sp>
      <p:sp>
        <p:nvSpPr>
          <p:cNvPr id="5" name="Slide Number Placeholder 4"/>
          <p:cNvSpPr>
            <a:spLocks noGrp="1"/>
          </p:cNvSpPr>
          <p:nvPr>
            <p:ph type="sldNum" sz="quarter" idx="12"/>
          </p:nvPr>
        </p:nvSpPr>
        <p:spPr/>
        <p:txBody>
          <a:bodyPr/>
          <a:lstStyle/>
          <a:p>
            <a:fld id="{5C0AD161-F82D-4FAA-9173-18013794C8AF}" type="slidenum">
              <a:rPr lang="en-US" smtClean="0"/>
              <a:pPr/>
              <a:t>39</a:t>
            </a:fld>
            <a:endParaRPr lang="en-US"/>
          </a:p>
        </p:txBody>
      </p:sp>
      <p:pic>
        <p:nvPicPr>
          <p:cNvPr id="10" name="Picture 3" descr="therapy.jpg"/>
          <p:cNvPicPr>
            <a:picLocks noGrp="1" noChangeAspect="1"/>
          </p:cNvPicPr>
          <p:nvPr>
            <p:ph sz="half" idx="2"/>
          </p:nvPr>
        </p:nvPicPr>
        <p:blipFill>
          <a:blip r:embed="rId3" cstate="print"/>
          <a:srcRect/>
          <a:stretch>
            <a:fillRect/>
          </a:stretch>
        </p:blipFill>
        <p:spPr bwMode="auto">
          <a:xfrm>
            <a:off x="4838700" y="2643290"/>
            <a:ext cx="3657600" cy="243978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25" y="1144588"/>
            <a:ext cx="8689975" cy="5203825"/>
          </a:xfrm>
        </p:spPr>
        <p:txBody>
          <a:bodyPr/>
          <a:lstStyle/>
          <a:p>
            <a:pPr>
              <a:defRPr/>
            </a:pPr>
            <a:r>
              <a:rPr lang="en-US" sz="3200" dirty="0"/>
              <a:t>No illicit drug use:  		89.4%</a:t>
            </a:r>
          </a:p>
          <a:p>
            <a:pPr>
              <a:defRPr/>
            </a:pPr>
            <a:r>
              <a:rPr lang="en-US" sz="3200" dirty="0"/>
              <a:t>Illicit drug use:		10.6%</a:t>
            </a:r>
          </a:p>
          <a:p>
            <a:pPr lvl="1">
              <a:defRPr/>
            </a:pPr>
            <a:r>
              <a:rPr lang="en-US" sz="2800" dirty="0"/>
              <a:t>Marijuana 		24.0% (up from 2015)</a:t>
            </a:r>
          </a:p>
          <a:p>
            <a:pPr lvl="1">
              <a:defRPr/>
            </a:pPr>
            <a:r>
              <a:rPr lang="en-US" sz="2800" dirty="0"/>
              <a:t>Pain pills 		3.3% (down)</a:t>
            </a:r>
          </a:p>
          <a:p>
            <a:pPr lvl="1">
              <a:defRPr/>
            </a:pPr>
            <a:r>
              <a:rPr lang="en-US" sz="2800" dirty="0"/>
              <a:t>Cocaine/meth	2.6% (up)</a:t>
            </a:r>
          </a:p>
          <a:p>
            <a:pPr lvl="1">
              <a:defRPr/>
            </a:pPr>
            <a:r>
              <a:rPr lang="en-US" sz="2800" dirty="0"/>
              <a:t>Stimulant meds	1.7% (same)</a:t>
            </a:r>
          </a:p>
          <a:p>
            <a:pPr lvl="1">
              <a:defRPr/>
            </a:pPr>
            <a:r>
              <a:rPr lang="en-US" sz="2800" dirty="0"/>
              <a:t>Heroin			0.5% (up)</a:t>
            </a:r>
          </a:p>
          <a:p>
            <a:pPr lvl="1">
              <a:defRPr/>
            </a:pPr>
            <a:r>
              <a:rPr lang="en-US" sz="2800" dirty="0"/>
              <a:t>Sedatives		0.5% (up)</a:t>
            </a:r>
          </a:p>
          <a:p>
            <a:pPr marL="673096" indent="-571500">
              <a:buFont typeface="Arial" panose="020B0604020202020204" pitchFamily="34" charset="0"/>
              <a:buChar char="•"/>
              <a:defRPr/>
            </a:pPr>
            <a:r>
              <a:rPr lang="en-US" sz="3200" dirty="0"/>
              <a:t>Ages 18-25 25% used illicit drugs!</a:t>
            </a:r>
          </a:p>
          <a:p>
            <a:pPr marL="457200" lvl="1" indent="0">
              <a:buFontTx/>
              <a:buNone/>
              <a:defRPr/>
            </a:pPr>
            <a:r>
              <a:rPr lang="en-US" sz="1800" dirty="0"/>
              <a:t>SAMHSA: Results from 2016 National Survey on Drug Use and Health</a:t>
            </a:r>
          </a:p>
          <a:p>
            <a:pPr marL="457200" lvl="1" indent="0">
              <a:buFontTx/>
              <a:buNone/>
              <a:defRPr/>
            </a:pPr>
            <a:endParaRPr lang="en-US" sz="2800" dirty="0"/>
          </a:p>
        </p:txBody>
      </p:sp>
      <p:sp>
        <p:nvSpPr>
          <p:cNvPr id="3" name="Title 2"/>
          <p:cNvSpPr>
            <a:spLocks noGrp="1"/>
          </p:cNvSpPr>
          <p:nvPr>
            <p:ph type="title"/>
          </p:nvPr>
        </p:nvSpPr>
        <p:spPr>
          <a:xfrm>
            <a:off x="222250" y="0"/>
            <a:ext cx="8691563" cy="862013"/>
          </a:xfrm>
        </p:spPr>
        <p:txBody>
          <a:bodyPr>
            <a:normAutofit fontScale="90000"/>
          </a:bodyPr>
          <a:lstStyle/>
          <a:p>
            <a:pPr algn="ctr">
              <a:defRPr/>
            </a:pPr>
            <a:r>
              <a:rPr lang="en-US" sz="3200" b="0" spc="-20" dirty="0"/>
              <a:t>Numbe</a:t>
            </a:r>
            <a:r>
              <a:rPr lang="en-US" sz="3200" b="0" spc="-50" dirty="0"/>
              <a:t>r</a:t>
            </a:r>
            <a:r>
              <a:rPr lang="en-US" sz="3200" b="0" spc="5" dirty="0"/>
              <a:t> </a:t>
            </a:r>
            <a:r>
              <a:rPr lang="en-US" sz="3200" b="0" spc="-15" dirty="0"/>
              <a:t>of</a:t>
            </a:r>
            <a:r>
              <a:rPr lang="en-US" sz="3200" b="0" spc="-5" dirty="0"/>
              <a:t> </a:t>
            </a:r>
            <a:r>
              <a:rPr lang="en-US" sz="3200" u="sng" spc="-60" dirty="0"/>
              <a:t>P</a:t>
            </a:r>
            <a:r>
              <a:rPr lang="en-US" sz="3200" u="sng" spc="-15" dirty="0"/>
              <a:t>a</a:t>
            </a:r>
            <a:r>
              <a:rPr lang="en-US" sz="3200" u="sng" spc="-30" dirty="0"/>
              <a:t>s</a:t>
            </a:r>
            <a:r>
              <a:rPr lang="en-US" sz="3200" u="sng" spc="-10" dirty="0"/>
              <a:t>t</a:t>
            </a:r>
            <a:r>
              <a:rPr lang="en-US" sz="3200" u="sng" spc="-15" dirty="0"/>
              <a:t> </a:t>
            </a:r>
            <a:r>
              <a:rPr lang="en-US" sz="3200" u="sng" spc="-20" dirty="0"/>
              <a:t>Mo</a:t>
            </a:r>
            <a:r>
              <a:rPr lang="en-US" sz="3200" u="sng" spc="-35" dirty="0"/>
              <a:t>n</a:t>
            </a:r>
            <a:r>
              <a:rPr lang="en-US" sz="3200" u="sng" spc="-15" dirty="0"/>
              <a:t>th</a:t>
            </a:r>
            <a:r>
              <a:rPr lang="en-US" sz="3200" u="sng" spc="-5" dirty="0"/>
              <a:t> </a:t>
            </a:r>
            <a:r>
              <a:rPr lang="en-US" sz="3200" b="0" spc="-10" dirty="0"/>
              <a:t>Il</a:t>
            </a:r>
            <a:r>
              <a:rPr lang="en-US" sz="3200" b="0" spc="-20" dirty="0"/>
              <a:t>l</a:t>
            </a:r>
            <a:r>
              <a:rPr lang="en-US" sz="3200" b="0" spc="-10" dirty="0"/>
              <a:t>icit </a:t>
            </a:r>
            <a:r>
              <a:rPr lang="en-US" sz="3200" b="0" spc="-20" dirty="0"/>
              <a:t>Dru</a:t>
            </a:r>
            <a:r>
              <a:rPr lang="en-US" sz="3200" b="0" spc="-15" dirty="0"/>
              <a:t>g</a:t>
            </a:r>
            <a:r>
              <a:rPr lang="en-US" sz="3200" b="0" dirty="0"/>
              <a:t> </a:t>
            </a:r>
            <a:r>
              <a:rPr lang="en-US" sz="3200" b="0" spc="-15" dirty="0"/>
              <a:t>Us</a:t>
            </a:r>
            <a:r>
              <a:rPr lang="en-US" sz="3200" b="0" spc="-10" dirty="0"/>
              <a:t>e</a:t>
            </a:r>
            <a:r>
              <a:rPr lang="en-US" sz="3200" b="0" spc="-50" dirty="0"/>
              <a:t>r</a:t>
            </a:r>
            <a:r>
              <a:rPr lang="en-US" sz="3200" b="0" spc="-10" dirty="0"/>
              <a:t>s</a:t>
            </a:r>
            <a:r>
              <a:rPr lang="en-US" sz="3200" b="0" spc="20" dirty="0"/>
              <a:t> </a:t>
            </a:r>
            <a:r>
              <a:rPr lang="en-US" sz="3200" b="0" spc="-15" dirty="0"/>
              <a:t>among</a:t>
            </a:r>
            <a:r>
              <a:rPr lang="en-US" sz="3200" b="0" spc="5" dirty="0"/>
              <a:t> </a:t>
            </a:r>
            <a:r>
              <a:rPr lang="en-US" sz="3200" b="0" spc="-50" dirty="0"/>
              <a:t>P</a:t>
            </a:r>
            <a:r>
              <a:rPr lang="en-US" sz="3200" b="0" spc="-20" dirty="0"/>
              <a:t>eo</a:t>
            </a:r>
            <a:r>
              <a:rPr lang="en-US" sz="3200" b="0" spc="-5" dirty="0"/>
              <a:t>p</a:t>
            </a:r>
            <a:r>
              <a:rPr lang="en-US" sz="3200" b="0" spc="-10" dirty="0"/>
              <a:t>le</a:t>
            </a:r>
            <a:r>
              <a:rPr lang="en-US" sz="3200" b="0" spc="-15" dirty="0"/>
              <a:t> A</a:t>
            </a:r>
            <a:r>
              <a:rPr lang="en-US" sz="3200" b="0" spc="-40" dirty="0"/>
              <a:t>g</a:t>
            </a:r>
            <a:r>
              <a:rPr lang="en-US" sz="3200" b="0" spc="-20" dirty="0"/>
              <a:t>e</a:t>
            </a:r>
            <a:r>
              <a:rPr lang="en-US" sz="3200" b="0" spc="-15" dirty="0"/>
              <a:t>d</a:t>
            </a:r>
            <a:r>
              <a:rPr lang="en-US" sz="3200" b="0" spc="-10" dirty="0"/>
              <a:t> </a:t>
            </a:r>
            <a:r>
              <a:rPr lang="en-US" sz="3200" b="0" spc="-15" dirty="0"/>
              <a:t>12</a:t>
            </a:r>
            <a:r>
              <a:rPr lang="en-US" sz="3200" b="0" spc="-5" dirty="0"/>
              <a:t> </a:t>
            </a:r>
            <a:r>
              <a:rPr lang="en-US" sz="3200" b="0" spc="-15" dirty="0"/>
              <a:t>or</a:t>
            </a:r>
            <a:r>
              <a:rPr lang="en-US" sz="3200" b="0" spc="-5" dirty="0"/>
              <a:t> </a:t>
            </a:r>
            <a:r>
              <a:rPr lang="en-US" sz="3200" b="0" spc="-15" dirty="0"/>
              <a:t>Older:</a:t>
            </a:r>
            <a:r>
              <a:rPr lang="en-US" sz="3200" b="0" spc="-20" dirty="0"/>
              <a:t> </a:t>
            </a:r>
            <a:r>
              <a:rPr lang="en-US" sz="3200" b="0" spc="-15" dirty="0"/>
              <a:t>2</a:t>
            </a:r>
            <a:r>
              <a:rPr lang="en-US" sz="3200" b="0" spc="-25" dirty="0"/>
              <a:t>0</a:t>
            </a:r>
            <a:r>
              <a:rPr lang="en-US" sz="3200" b="0" spc="-15" dirty="0"/>
              <a:t>16</a:t>
            </a:r>
            <a:endParaRPr lang="en-US" sz="3200" b="0" dirty="0"/>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535A5D"/>
                </a:solidFill>
                <a:latin typeface="Arial" panose="020B0604020202020204" pitchFamily="34" charset="0"/>
                <a:ea typeface="ＭＳ Ｐゴシック" panose="020B0600070205080204" pitchFamily="34" charset="-128"/>
              </a:defRPr>
            </a:lvl1pPr>
            <a:lvl2pPr marL="742950" indent="-285750">
              <a:defRPr sz="2800" b="1">
                <a:solidFill>
                  <a:srgbClr val="535A5D"/>
                </a:solidFill>
                <a:latin typeface="Arial" panose="020B0604020202020204" pitchFamily="34" charset="0"/>
                <a:ea typeface="ＭＳ Ｐゴシック" panose="020B0600070205080204" pitchFamily="34" charset="-128"/>
              </a:defRPr>
            </a:lvl2pPr>
            <a:lvl3pPr marL="1143000" indent="-228600">
              <a:defRPr sz="2800" b="1">
                <a:solidFill>
                  <a:srgbClr val="535A5D"/>
                </a:solidFill>
                <a:latin typeface="Arial" panose="020B0604020202020204" pitchFamily="34" charset="0"/>
                <a:ea typeface="ＭＳ Ｐゴシック" panose="020B0600070205080204" pitchFamily="34" charset="-128"/>
              </a:defRPr>
            </a:lvl3pPr>
            <a:lvl4pPr marL="1600200" indent="-228600">
              <a:defRPr sz="2800" b="1">
                <a:solidFill>
                  <a:srgbClr val="535A5D"/>
                </a:solidFill>
                <a:latin typeface="Arial" panose="020B0604020202020204" pitchFamily="34" charset="0"/>
                <a:ea typeface="ＭＳ Ｐゴシック" panose="020B0600070205080204" pitchFamily="34" charset="-128"/>
              </a:defRPr>
            </a:lvl4pPr>
            <a:lvl5pPr marL="2057400" indent="-228600">
              <a:defRPr sz="2800" b="1">
                <a:solidFill>
                  <a:srgbClr val="535A5D"/>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9pPr>
          </a:lstStyle>
          <a:p>
            <a:fld id="{9E1BCB7C-A270-42DC-A627-ED320E6FFC82}" type="slidenum">
              <a:rPr lang="en-US" altLang="en-US" sz="1200" b="0" smtClean="0">
                <a:solidFill>
                  <a:schemeClr val="bg1"/>
                </a:solidFill>
              </a:rPr>
              <a:pPr/>
              <a:t>4</a:t>
            </a:fld>
            <a:endParaRPr lang="en-US" altLang="en-US" sz="1200" b="0">
              <a:solidFill>
                <a:schemeClr val="bg1"/>
              </a:solidFill>
            </a:endParaRPr>
          </a:p>
        </p:txBody>
      </p:sp>
    </p:spTree>
    <p:extLst>
      <p:ext uri="{BB962C8B-B14F-4D97-AF65-F5344CB8AC3E}">
        <p14:creationId xmlns:p14="http://schemas.microsoft.com/office/powerpoint/2010/main" val="1901973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a:t>Strategies for Clinicians </a:t>
            </a:r>
          </a:p>
        </p:txBody>
      </p:sp>
      <p:sp>
        <p:nvSpPr>
          <p:cNvPr id="58371" name="Rectangle 3"/>
          <p:cNvSpPr>
            <a:spLocks noGrp="1" noChangeArrowheads="1"/>
          </p:cNvSpPr>
          <p:nvPr>
            <p:ph sz="half" idx="1"/>
          </p:nvPr>
        </p:nvSpPr>
        <p:spPr/>
        <p:txBody>
          <a:bodyPr>
            <a:normAutofit fontScale="85000" lnSpcReduction="10000"/>
          </a:bodyPr>
          <a:lstStyle/>
          <a:p>
            <a:r>
              <a:rPr lang="en-US" altLang="en-US" dirty="0"/>
              <a:t>Join with family; let them know you “need” their help with patient</a:t>
            </a:r>
          </a:p>
          <a:p>
            <a:r>
              <a:rPr lang="en-US" altLang="en-US" dirty="0"/>
              <a:t>Therapist is “part” of the team (respect if family says ‘no’)</a:t>
            </a:r>
          </a:p>
          <a:p>
            <a:r>
              <a:rPr lang="en-US" altLang="en-US" dirty="0"/>
              <a:t>Outreach if need to connect with family</a:t>
            </a:r>
          </a:p>
          <a:p>
            <a:r>
              <a:rPr lang="en-US" altLang="en-US" dirty="0"/>
              <a:t>Do not label family as resistant or co-dependent!</a:t>
            </a:r>
          </a:p>
          <a:p>
            <a:r>
              <a:rPr lang="en-US" altLang="en-US" dirty="0"/>
              <a:t>Be patient, flexible, accessible</a:t>
            </a:r>
          </a:p>
        </p:txBody>
      </p:sp>
      <p:sp>
        <p:nvSpPr>
          <p:cNvPr id="5" name="Slide Number Placeholder 4"/>
          <p:cNvSpPr>
            <a:spLocks noGrp="1"/>
          </p:cNvSpPr>
          <p:nvPr>
            <p:ph type="sldNum" sz="quarter" idx="12"/>
          </p:nvPr>
        </p:nvSpPr>
        <p:spPr/>
        <p:txBody>
          <a:bodyPr/>
          <a:lstStyle/>
          <a:p>
            <a:fld id="{5C0AD161-F82D-4FAA-9173-18013794C8AF}" type="slidenum">
              <a:rPr lang="en-US" smtClean="0"/>
              <a:pPr/>
              <a:t>40</a:t>
            </a:fld>
            <a:endParaRPr lang="en-US"/>
          </a:p>
        </p:txBody>
      </p:sp>
      <p:pic>
        <p:nvPicPr>
          <p:cNvPr id="18434" name="Picture 2" descr="http://www.wasbirt.com/sites/default/files/Photo-Counseling%20Session%2010-2013.jpg"/>
          <p:cNvPicPr>
            <a:picLocks noGrp="1" noChangeAspect="1" noChangeArrowheads="1"/>
          </p:cNvPicPr>
          <p:nvPr>
            <p:ph sz="half" idx="2"/>
          </p:nvPr>
        </p:nvPicPr>
        <p:blipFill>
          <a:blip r:embed="rId3" cstate="print"/>
          <a:srcRect/>
          <a:stretch>
            <a:fillRect/>
          </a:stretch>
        </p:blipFill>
        <p:spPr bwMode="auto">
          <a:xfrm>
            <a:off x="4648200" y="2516982"/>
            <a:ext cx="4038600" cy="2692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cstate="print"/>
          <a:srcRect/>
          <a:stretch>
            <a:fillRect/>
          </a:stretch>
        </p:blipFill>
        <p:spPr bwMode="auto">
          <a:xfrm>
            <a:off x="440268" y="457200"/>
            <a:ext cx="3996267" cy="6019800"/>
          </a:xfrm>
          <a:prstGeom prst="rect">
            <a:avLst/>
          </a:prstGeom>
          <a:noFill/>
          <a:ln w="9525">
            <a:noFill/>
            <a:miter lim="800000"/>
            <a:headEnd/>
            <a:tailEnd/>
          </a:ln>
        </p:spPr>
      </p:pic>
      <p:sp>
        <p:nvSpPr>
          <p:cNvPr id="3" name="TextBox 2"/>
          <p:cNvSpPr txBox="1"/>
          <p:nvPr/>
        </p:nvSpPr>
        <p:spPr>
          <a:xfrm>
            <a:off x="4775201" y="1228027"/>
            <a:ext cx="4199467" cy="4478149"/>
          </a:xfrm>
          <a:prstGeom prst="rect">
            <a:avLst/>
          </a:prstGeom>
          <a:noFill/>
        </p:spPr>
        <p:txBody>
          <a:bodyPr>
            <a:spAutoFit/>
          </a:bodyPr>
          <a:lstStyle/>
          <a:p>
            <a:pPr algn="ctr">
              <a:defRPr/>
            </a:pPr>
            <a:r>
              <a:rPr lang="en-US" sz="3200" b="1" dirty="0">
                <a:solidFill>
                  <a:srgbClr val="FFFF00"/>
                </a:solidFill>
                <a:effectLst>
                  <a:outerShdw blurRad="38100" dist="38100" dir="2700000" algn="tl">
                    <a:srgbClr val="000000">
                      <a:alpha val="43137"/>
                    </a:srgbClr>
                  </a:outerShdw>
                </a:effectLst>
              </a:rPr>
              <a:t>Reduce emotional chaos and burden of families </a:t>
            </a:r>
          </a:p>
          <a:p>
            <a:pPr algn="ctr">
              <a:defRPr/>
            </a:pPr>
            <a:r>
              <a:rPr lang="en-US" sz="3200" b="1" dirty="0">
                <a:solidFill>
                  <a:srgbClr val="FFFF00"/>
                </a:solidFill>
                <a:effectLst>
                  <a:outerShdw blurRad="38100" dist="38100" dir="2700000" algn="tl">
                    <a:srgbClr val="000000">
                      <a:alpha val="43137"/>
                    </a:srgbClr>
                  </a:outerShdw>
                </a:effectLst>
              </a:rPr>
              <a:t>and members</a:t>
            </a:r>
          </a:p>
          <a:p>
            <a:pPr>
              <a:defRPr/>
            </a:pPr>
            <a:endParaRPr lang="en-US" sz="3200" dirty="0">
              <a:solidFill>
                <a:schemeClr val="bg1"/>
              </a:solidFill>
            </a:endParaRPr>
          </a:p>
          <a:p>
            <a:pPr marL="342900" indent="-342900">
              <a:buFont typeface="Arial" panose="020B0604020202020204" pitchFamily="34" charset="0"/>
              <a:buChar char="•"/>
              <a:defRPr/>
            </a:pPr>
            <a:r>
              <a:rPr lang="en-US" sz="2500" b="0" dirty="0">
                <a:solidFill>
                  <a:schemeClr val="bg1"/>
                </a:solidFill>
              </a:rPr>
              <a:t>Anxiety, worry, fear</a:t>
            </a:r>
          </a:p>
          <a:p>
            <a:pPr marL="342900" indent="-342900">
              <a:buFont typeface="Arial" panose="020B0604020202020204" pitchFamily="34" charset="0"/>
              <a:buChar char="•"/>
              <a:defRPr/>
            </a:pPr>
            <a:r>
              <a:rPr lang="en-US" sz="2500" b="0" dirty="0">
                <a:solidFill>
                  <a:schemeClr val="bg1"/>
                </a:solidFill>
              </a:rPr>
              <a:t>Anger, resentment</a:t>
            </a:r>
          </a:p>
          <a:p>
            <a:pPr marL="342900" indent="-342900">
              <a:buFont typeface="Arial" panose="020B0604020202020204" pitchFamily="34" charset="0"/>
              <a:buChar char="•"/>
              <a:defRPr/>
            </a:pPr>
            <a:r>
              <a:rPr lang="en-US" sz="2500" b="0" dirty="0">
                <a:solidFill>
                  <a:schemeClr val="bg1"/>
                </a:solidFill>
              </a:rPr>
              <a:t>Guilt, shame, embarrassment</a:t>
            </a:r>
          </a:p>
          <a:p>
            <a:pPr marL="342900" indent="-342900">
              <a:buFont typeface="Arial" panose="020B0604020202020204" pitchFamily="34" charset="0"/>
              <a:buChar char="•"/>
              <a:defRPr/>
            </a:pPr>
            <a:r>
              <a:rPr lang="en-US" sz="2500" b="0" dirty="0">
                <a:solidFill>
                  <a:schemeClr val="bg1"/>
                </a:solidFill>
              </a:rPr>
              <a:t>Depression, grief</a:t>
            </a:r>
          </a:p>
        </p:txBody>
      </p:sp>
      <p:sp>
        <p:nvSpPr>
          <p:cNvPr id="4" name="Slide Number Placeholder 3"/>
          <p:cNvSpPr>
            <a:spLocks noGrp="1"/>
          </p:cNvSpPr>
          <p:nvPr>
            <p:ph type="sldNum" sz="quarter" idx="12"/>
          </p:nvPr>
        </p:nvSpPr>
        <p:spPr/>
        <p:txBody>
          <a:bodyPr/>
          <a:lstStyle/>
          <a:p>
            <a:fld id="{5C0AD161-F82D-4FAA-9173-18013794C8AF}"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413664" y="326567"/>
            <a:ext cx="3875307" cy="6245739"/>
          </a:xfrm>
          <a:prstGeom prst="rect">
            <a:avLst/>
          </a:prstGeom>
          <a:noFill/>
          <a:ln w="9525">
            <a:noFill/>
            <a:miter lim="800000"/>
            <a:headEnd/>
            <a:tailEnd/>
          </a:ln>
        </p:spPr>
      </p:pic>
      <p:sp>
        <p:nvSpPr>
          <p:cNvPr id="69635" name="TextBox 1"/>
          <p:cNvSpPr txBox="1">
            <a:spLocks noChangeArrowheads="1"/>
          </p:cNvSpPr>
          <p:nvPr/>
        </p:nvSpPr>
        <p:spPr bwMode="auto">
          <a:xfrm>
            <a:off x="4408713" y="1120676"/>
            <a:ext cx="4452259" cy="4616648"/>
          </a:xfrm>
          <a:prstGeom prst="rect">
            <a:avLst/>
          </a:prstGeom>
          <a:noFill/>
          <a:ln w="9525">
            <a:noFill/>
            <a:miter lim="800000"/>
            <a:headEnd/>
            <a:tailEnd/>
          </a:ln>
        </p:spPr>
        <p:txBody>
          <a:bodyPr wrap="square">
            <a:spAutoFit/>
          </a:bodyPr>
          <a:lstStyle/>
          <a:p>
            <a:pPr algn="ctr"/>
            <a:r>
              <a:rPr lang="en-US" altLang="en-US" sz="3200" b="1" dirty="0">
                <a:solidFill>
                  <a:srgbClr val="FFFF00"/>
                </a:solidFill>
              </a:rPr>
              <a:t>Improve Communication and Problem Solving</a:t>
            </a:r>
          </a:p>
          <a:p>
            <a:pPr algn="ctr"/>
            <a:endParaRPr lang="en-US" altLang="en-US" sz="2500" dirty="0">
              <a:solidFill>
                <a:schemeClr val="bg1"/>
              </a:solidFill>
            </a:endParaRPr>
          </a:p>
          <a:p>
            <a:pPr marL="342900" indent="-342900">
              <a:spcAft>
                <a:spcPts val="1200"/>
              </a:spcAft>
              <a:buFont typeface="Arial" pitchFamily="34" charset="0"/>
              <a:buChar char="•"/>
            </a:pPr>
            <a:r>
              <a:rPr lang="en-US" altLang="en-US" sz="2500" b="0" dirty="0">
                <a:solidFill>
                  <a:schemeClr val="bg1"/>
                </a:solidFill>
              </a:rPr>
              <a:t>Reduce negative interactions and communication </a:t>
            </a:r>
          </a:p>
          <a:p>
            <a:pPr marL="342900" indent="-342900">
              <a:spcAft>
                <a:spcPts val="1200"/>
              </a:spcAft>
              <a:buFont typeface="Arial" pitchFamily="34" charset="0"/>
              <a:buChar char="•"/>
            </a:pPr>
            <a:r>
              <a:rPr lang="en-US" altLang="en-US" sz="2500" b="0" dirty="0">
                <a:solidFill>
                  <a:schemeClr val="bg1"/>
                </a:solidFill>
              </a:rPr>
              <a:t>Increase positive interactions, communication and support</a:t>
            </a:r>
          </a:p>
          <a:p>
            <a:pPr marL="342900" indent="-342900">
              <a:spcAft>
                <a:spcPts val="1200"/>
              </a:spcAft>
              <a:buFont typeface="Arial" pitchFamily="34" charset="0"/>
              <a:buChar char="•"/>
            </a:pPr>
            <a:r>
              <a:rPr lang="en-US" altLang="en-US" sz="2500" b="0" dirty="0">
                <a:solidFill>
                  <a:schemeClr val="bg1"/>
                </a:solidFill>
              </a:rPr>
              <a:t>Solve current problems</a:t>
            </a:r>
          </a:p>
          <a:p>
            <a:pPr marL="342900" indent="-342900">
              <a:spcAft>
                <a:spcPts val="1200"/>
              </a:spcAft>
              <a:buFont typeface="Arial" pitchFamily="34" charset="0"/>
              <a:buChar char="•"/>
            </a:pPr>
            <a:r>
              <a:rPr lang="en-US" altLang="en-US" sz="2500" b="0" dirty="0">
                <a:solidFill>
                  <a:schemeClr val="bg1"/>
                </a:solidFill>
              </a:rPr>
              <a:t>Increase family rituals and positive interactions</a:t>
            </a:r>
          </a:p>
        </p:txBody>
      </p:sp>
      <p:sp>
        <p:nvSpPr>
          <p:cNvPr id="4" name="Slide Number Placeholder 3"/>
          <p:cNvSpPr>
            <a:spLocks noGrp="1"/>
          </p:cNvSpPr>
          <p:nvPr>
            <p:ph type="sldNum" sz="quarter" idx="12"/>
          </p:nvPr>
        </p:nvSpPr>
        <p:spPr/>
        <p:txBody>
          <a:bodyPr/>
          <a:lstStyle/>
          <a:p>
            <a:fld id="{5C0AD161-F82D-4FAA-9173-18013794C8AF}"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424543" y="602186"/>
            <a:ext cx="3940628" cy="5867400"/>
          </a:xfrm>
          <a:prstGeom prst="rect">
            <a:avLst/>
          </a:prstGeom>
          <a:noFill/>
          <a:ln w="9525">
            <a:noFill/>
            <a:miter lim="800000"/>
            <a:headEnd/>
            <a:tailEnd/>
          </a:ln>
        </p:spPr>
      </p:pic>
      <p:sp>
        <p:nvSpPr>
          <p:cNvPr id="2" name="TextBox 1"/>
          <p:cNvSpPr txBox="1"/>
          <p:nvPr/>
        </p:nvSpPr>
        <p:spPr>
          <a:xfrm>
            <a:off x="4561116" y="250371"/>
            <a:ext cx="4334933" cy="6571030"/>
          </a:xfrm>
          <a:prstGeom prst="rect">
            <a:avLst/>
          </a:prstGeom>
          <a:noFill/>
        </p:spPr>
        <p:txBody>
          <a:bodyPr wrap="square">
            <a:spAutoFit/>
          </a:bodyPr>
          <a:lstStyle/>
          <a:p>
            <a:pPr algn="ctr">
              <a:defRPr/>
            </a:pPr>
            <a:r>
              <a:rPr lang="en-US" sz="3200" b="1" dirty="0">
                <a:solidFill>
                  <a:srgbClr val="FFFF00"/>
                </a:solidFill>
                <a:effectLst>
                  <a:outerShdw blurRad="38100" dist="38100" dir="2700000" algn="tl">
                    <a:srgbClr val="000000">
                      <a:alpha val="43137"/>
                    </a:srgbClr>
                  </a:outerShdw>
                </a:effectLst>
              </a:rPr>
              <a:t>Focus on self for family member or significant other</a:t>
            </a:r>
          </a:p>
          <a:p>
            <a:pPr>
              <a:defRPr/>
            </a:pPr>
            <a:endParaRPr lang="en-US" sz="2500" dirty="0">
              <a:solidFill>
                <a:schemeClr val="bg2"/>
              </a:solidFill>
            </a:endParaRPr>
          </a:p>
          <a:p>
            <a:pPr marL="342900" indent="-342900">
              <a:buFont typeface="Arial" panose="020B0604020202020204" pitchFamily="34" charset="0"/>
              <a:buChar char="•"/>
              <a:defRPr/>
            </a:pPr>
            <a:r>
              <a:rPr lang="en-US" sz="2500" b="0" dirty="0">
                <a:solidFill>
                  <a:schemeClr val="bg2"/>
                </a:solidFill>
              </a:rPr>
              <a:t>Focus on own needs, desires, and issues</a:t>
            </a:r>
          </a:p>
          <a:p>
            <a:pPr marL="342900" indent="-342900">
              <a:buFont typeface="Arial" panose="020B0604020202020204" pitchFamily="34" charset="0"/>
              <a:buChar char="•"/>
              <a:defRPr/>
            </a:pPr>
            <a:r>
              <a:rPr lang="en-US" sz="2500" b="0" dirty="0">
                <a:solidFill>
                  <a:schemeClr val="bg2"/>
                </a:solidFill>
              </a:rPr>
              <a:t>Hard to do at first as person is focused on ill family member</a:t>
            </a:r>
          </a:p>
          <a:p>
            <a:pPr marL="342900" indent="-342900">
              <a:buFont typeface="Arial" panose="020B0604020202020204" pitchFamily="34" charset="0"/>
              <a:buChar char="•"/>
              <a:defRPr/>
            </a:pPr>
            <a:r>
              <a:rPr lang="en-US" sz="2500" b="0" dirty="0">
                <a:solidFill>
                  <a:schemeClr val="bg2"/>
                </a:solidFill>
              </a:rPr>
              <a:t>Manage negative reactions</a:t>
            </a:r>
          </a:p>
          <a:p>
            <a:pPr marL="342900" indent="-342900">
              <a:buFont typeface="Arial" panose="020B0604020202020204" pitchFamily="34" charset="0"/>
              <a:buChar char="•"/>
              <a:defRPr/>
            </a:pPr>
            <a:r>
              <a:rPr lang="en-US" sz="2500" b="0" dirty="0">
                <a:solidFill>
                  <a:schemeClr val="bg2"/>
                </a:solidFill>
              </a:rPr>
              <a:t>Deal with emotional burden</a:t>
            </a:r>
          </a:p>
          <a:p>
            <a:pPr marL="342900" indent="-342900">
              <a:buFont typeface="Arial" panose="020B0604020202020204" pitchFamily="34" charset="0"/>
              <a:buChar char="•"/>
              <a:defRPr/>
            </a:pPr>
            <a:r>
              <a:rPr lang="en-US" sz="2500" b="0" dirty="0">
                <a:solidFill>
                  <a:schemeClr val="bg2"/>
                </a:solidFill>
              </a:rPr>
              <a:t>Importance of social support</a:t>
            </a:r>
          </a:p>
          <a:p>
            <a:pPr marL="342900" indent="-342900">
              <a:buFont typeface="Arial" panose="020B0604020202020204" pitchFamily="34" charset="0"/>
              <a:buChar char="•"/>
              <a:defRPr/>
            </a:pPr>
            <a:r>
              <a:rPr lang="en-US" sz="2500" b="0" dirty="0">
                <a:solidFill>
                  <a:schemeClr val="bg2"/>
                </a:solidFill>
              </a:rPr>
              <a:t>Preparation for the challenges of recovery (patient &amp; family)</a:t>
            </a:r>
          </a:p>
          <a:p>
            <a:pPr marL="342900" indent="-342900">
              <a:buFont typeface="Arial" panose="020B0604020202020204" pitchFamily="34" charset="0"/>
              <a:buChar char="•"/>
              <a:defRPr/>
            </a:pPr>
            <a:endParaRPr lang="en-US" sz="2500" b="0" dirty="0">
              <a:solidFill>
                <a:schemeClr val="bg2"/>
              </a:solidFill>
            </a:endParaRPr>
          </a:p>
        </p:txBody>
      </p:sp>
      <p:sp>
        <p:nvSpPr>
          <p:cNvPr id="4" name="Slide Number Placeholder 3"/>
          <p:cNvSpPr>
            <a:spLocks noGrp="1"/>
          </p:cNvSpPr>
          <p:nvPr>
            <p:ph type="sldNum" sz="quarter" idx="12"/>
          </p:nvPr>
        </p:nvSpPr>
        <p:spPr/>
        <p:txBody>
          <a:bodyPr/>
          <a:lstStyle/>
          <a:p>
            <a:fld id="{5C0AD161-F82D-4FAA-9173-18013794C8AF}"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4000"/>
              <a:t>Parents Helping Their Children</a:t>
            </a:r>
          </a:p>
        </p:txBody>
      </p:sp>
      <p:sp>
        <p:nvSpPr>
          <p:cNvPr id="70659" name="Rectangle 3"/>
          <p:cNvSpPr>
            <a:spLocks noGrp="1" noChangeArrowheads="1"/>
          </p:cNvSpPr>
          <p:nvPr>
            <p:ph sz="half" idx="1"/>
          </p:nvPr>
        </p:nvSpPr>
        <p:spPr>
          <a:xfrm>
            <a:off x="457200" y="1600200"/>
            <a:ext cx="4038600" cy="4724400"/>
          </a:xfrm>
        </p:spPr>
        <p:txBody>
          <a:bodyPr>
            <a:normAutofit fontScale="85000" lnSpcReduction="20000"/>
          </a:bodyPr>
          <a:lstStyle/>
          <a:p>
            <a:r>
              <a:rPr lang="en-US" altLang="en-US" sz="2800" dirty="0"/>
              <a:t>Accept that children may have suffered negative effects from a parent’s SUD</a:t>
            </a:r>
          </a:p>
          <a:p>
            <a:pPr>
              <a:spcBef>
                <a:spcPts val="1800"/>
              </a:spcBef>
            </a:pPr>
            <a:r>
              <a:rPr lang="en-US" altLang="en-US" sz="2800" dirty="0"/>
              <a:t>Encourage children to talk about experiences, concerns, feelings</a:t>
            </a:r>
          </a:p>
          <a:p>
            <a:pPr>
              <a:spcBef>
                <a:spcPts val="1800"/>
              </a:spcBef>
            </a:pPr>
            <a:r>
              <a:rPr lang="en-US" altLang="en-US" sz="2800" dirty="0"/>
              <a:t>Protect children from violence, intoxicating behaviors, and other high risk behaviors</a:t>
            </a:r>
          </a:p>
          <a:p>
            <a:pPr>
              <a:spcBef>
                <a:spcPts val="1800"/>
              </a:spcBef>
            </a:pPr>
            <a:r>
              <a:rPr lang="en-US" altLang="en-US" sz="2800" dirty="0"/>
              <a:t>Do things together (share activities and positive family rituals)</a:t>
            </a:r>
          </a:p>
        </p:txBody>
      </p:sp>
      <p:sp>
        <p:nvSpPr>
          <p:cNvPr id="5" name="Slide Number Placeholder 4"/>
          <p:cNvSpPr>
            <a:spLocks noGrp="1"/>
          </p:cNvSpPr>
          <p:nvPr>
            <p:ph type="sldNum" sz="quarter" idx="12"/>
          </p:nvPr>
        </p:nvSpPr>
        <p:spPr/>
        <p:txBody>
          <a:bodyPr/>
          <a:lstStyle/>
          <a:p>
            <a:fld id="{5C0AD161-F82D-4FAA-9173-18013794C8AF}" type="slidenum">
              <a:rPr lang="en-US" smtClean="0"/>
              <a:pPr/>
              <a:t>44</a:t>
            </a:fld>
            <a:endParaRPr lang="en-US"/>
          </a:p>
        </p:txBody>
      </p:sp>
      <p:pic>
        <p:nvPicPr>
          <p:cNvPr id="7" name="Picture 5" descr="http://cache1.asset-cache.net/xc/10179430.jpg?v=1&amp;c=NewsMaker&amp;k=2&amp;d=449109E24F92386BA863D36C0C97FF5B5C4940990DC260D0"/>
          <p:cNvPicPr>
            <a:picLocks noGrp="1" noChangeAspect="1" noChangeArrowheads="1"/>
          </p:cNvPicPr>
          <p:nvPr>
            <p:ph sz="half" idx="2"/>
          </p:nvPr>
        </p:nvPicPr>
        <p:blipFill>
          <a:blip r:embed="rId3" cstate="print"/>
          <a:srcRect b="11539"/>
          <a:stretch>
            <a:fillRect/>
          </a:stretch>
        </p:blipFill>
        <p:spPr bwMode="auto">
          <a:xfrm>
            <a:off x="4714875" y="2110592"/>
            <a:ext cx="3905251" cy="350517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4000"/>
              <a:t>Parents Helping Their Children</a:t>
            </a:r>
          </a:p>
        </p:txBody>
      </p:sp>
      <p:sp>
        <p:nvSpPr>
          <p:cNvPr id="6" name="Content Placeholder 5"/>
          <p:cNvSpPr>
            <a:spLocks noGrp="1"/>
          </p:cNvSpPr>
          <p:nvPr>
            <p:ph sz="half" idx="2"/>
          </p:nvPr>
        </p:nvSpPr>
        <p:spPr/>
        <p:txBody>
          <a:bodyPr>
            <a:normAutofit fontScale="92500" lnSpcReduction="20000"/>
          </a:bodyPr>
          <a:lstStyle/>
          <a:p>
            <a:r>
              <a:rPr lang="en-US" altLang="en-US" dirty="0"/>
              <a:t>Keep things normal at home (i.e., with family rituals)</a:t>
            </a:r>
          </a:p>
          <a:p>
            <a:pPr>
              <a:spcBef>
                <a:spcPts val="1200"/>
              </a:spcBef>
            </a:pPr>
            <a:r>
              <a:rPr lang="en-US" altLang="en-US" dirty="0"/>
              <a:t>Show interest in child’s outside activities and relationships</a:t>
            </a:r>
          </a:p>
          <a:p>
            <a:pPr>
              <a:spcBef>
                <a:spcPts val="1200"/>
              </a:spcBef>
            </a:pPr>
            <a:r>
              <a:rPr lang="en-US" altLang="en-US" dirty="0"/>
              <a:t>Have child attend some sessions with parent(s)</a:t>
            </a:r>
          </a:p>
          <a:p>
            <a:pPr>
              <a:spcBef>
                <a:spcPts val="1200"/>
              </a:spcBef>
            </a:pPr>
            <a:r>
              <a:rPr lang="en-US" altLang="en-US" dirty="0"/>
              <a:t>Get child help for any serious problem (psychiatric, behavioral, substance abuse)</a:t>
            </a:r>
          </a:p>
          <a:p>
            <a:endParaRPr lang="en-US" dirty="0"/>
          </a:p>
        </p:txBody>
      </p:sp>
      <p:sp>
        <p:nvSpPr>
          <p:cNvPr id="5" name="Slide Number Placeholder 4"/>
          <p:cNvSpPr>
            <a:spLocks noGrp="1"/>
          </p:cNvSpPr>
          <p:nvPr>
            <p:ph type="sldNum" sz="quarter" idx="12"/>
          </p:nvPr>
        </p:nvSpPr>
        <p:spPr/>
        <p:txBody>
          <a:bodyPr/>
          <a:lstStyle/>
          <a:p>
            <a:fld id="{5C0AD161-F82D-4FAA-9173-18013794C8AF}" type="slidenum">
              <a:rPr lang="en-US" smtClean="0"/>
              <a:pPr/>
              <a:t>45</a:t>
            </a:fld>
            <a:endParaRPr lang="en-US"/>
          </a:p>
        </p:txBody>
      </p:sp>
      <p:pic>
        <p:nvPicPr>
          <p:cNvPr id="8" name="Picture 5" descr="http://cache1.asset-cache.net/xc/77832457.jpg?v=1&amp;c=NewsMaker&amp;k=2&amp;d=362EF2CAD62706B569096F65EA9B1D7EE30A760B0D811297"/>
          <p:cNvPicPr>
            <a:picLocks noGrp="1" noChangeAspect="1" noChangeArrowheads="1"/>
          </p:cNvPicPr>
          <p:nvPr>
            <p:ph sz="half" idx="1"/>
          </p:nvPr>
        </p:nvPicPr>
        <p:blipFill>
          <a:blip r:embed="rId3" cstate="print"/>
          <a:srcRect t="7906"/>
          <a:stretch>
            <a:fillRect/>
          </a:stretch>
        </p:blipFill>
        <p:spPr bwMode="auto">
          <a:xfrm>
            <a:off x="866775" y="1643877"/>
            <a:ext cx="3219451" cy="44386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participation</a:t>
            </a:r>
          </a:p>
        </p:txBody>
      </p:sp>
      <p:sp>
        <p:nvSpPr>
          <p:cNvPr id="3" name="Text Placeholder 2"/>
          <p:cNvSpPr>
            <a:spLocks noGrp="1"/>
          </p:cNvSpPr>
          <p:nvPr>
            <p:ph type="body" idx="1"/>
          </p:nvPr>
        </p:nvSpPr>
        <p:spPr/>
        <p:txBody>
          <a:bodyPr/>
          <a:lstStyle/>
          <a:p>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bwMode="auto">
          <a:xfrm>
            <a:off x="225425" y="1518082"/>
            <a:ext cx="8689975" cy="4423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cs typeface="Arial" panose="020B0604020202020204" pitchFamily="34" charset="0"/>
              </a:rPr>
              <a:t>Current alcohol users		136.7 million</a:t>
            </a:r>
          </a:p>
          <a:p>
            <a:pPr lvl="1"/>
            <a:r>
              <a:rPr lang="en-US" altLang="en-US" sz="2800" dirty="0">
                <a:latin typeface="Arial" panose="020B0604020202020204" pitchFamily="34" charset="0"/>
                <a:cs typeface="Arial" panose="020B0604020202020204" pitchFamily="34" charset="0"/>
              </a:rPr>
              <a:t>Binge drinkers 		   	   65.3  million	 </a:t>
            </a:r>
          </a:p>
          <a:p>
            <a:pPr lvl="1"/>
            <a:r>
              <a:rPr lang="en-US" altLang="en-US" sz="2800" dirty="0">
                <a:latin typeface="Arial" panose="020B0604020202020204" pitchFamily="34" charset="0"/>
                <a:cs typeface="Arial" panose="020B0604020202020204" pitchFamily="34" charset="0"/>
              </a:rPr>
              <a:t>Heavy drinkers 	   		   16.3  million</a:t>
            </a:r>
          </a:p>
          <a:p>
            <a:pPr marL="0" indent="0">
              <a:buNone/>
            </a:pPr>
            <a:endParaRPr lang="en-US" altLang="en-US" sz="3200" dirty="0">
              <a:latin typeface="Arial" panose="020B0604020202020204" pitchFamily="34" charset="0"/>
              <a:cs typeface="Arial" panose="020B0604020202020204" pitchFamily="34" charset="0"/>
            </a:endParaRPr>
          </a:p>
          <a:p>
            <a:r>
              <a:rPr lang="en-US" altLang="en-US" sz="3200" b="1" u="sng" dirty="0">
                <a:latin typeface="Arial" panose="020B0604020202020204" pitchFamily="34" charset="0"/>
                <a:cs typeface="Arial" panose="020B0604020202020204" pitchFamily="34" charset="0"/>
              </a:rPr>
              <a:t>Ages 12-20</a:t>
            </a:r>
          </a:p>
          <a:p>
            <a:pPr lvl="1"/>
            <a:r>
              <a:rPr lang="en-US" altLang="en-US" sz="3000" dirty="0">
                <a:latin typeface="Arial" panose="020B0604020202020204" pitchFamily="34" charset="0"/>
                <a:cs typeface="Arial" panose="020B0604020202020204" pitchFamily="34" charset="0"/>
              </a:rPr>
              <a:t>20% drink, over ½ binge drink, about 15% drink heavy		 	</a:t>
            </a:r>
          </a:p>
        </p:txBody>
      </p:sp>
      <p:sp>
        <p:nvSpPr>
          <p:cNvPr id="3" name="Title 2"/>
          <p:cNvSpPr>
            <a:spLocks noGrp="1"/>
          </p:cNvSpPr>
          <p:nvPr>
            <p:ph type="title"/>
          </p:nvPr>
        </p:nvSpPr>
        <p:spPr>
          <a:xfrm>
            <a:off x="222250" y="0"/>
            <a:ext cx="8691563" cy="862013"/>
          </a:xfrm>
        </p:spPr>
        <p:txBody>
          <a:bodyPr>
            <a:normAutofit fontScale="90000"/>
          </a:bodyPr>
          <a:lstStyle/>
          <a:p>
            <a:pPr algn="ctr">
              <a:defRPr/>
            </a:pPr>
            <a:r>
              <a:rPr lang="en-US" sz="3200" b="0" spc="-20" dirty="0"/>
              <a:t>Cur</a:t>
            </a:r>
            <a:r>
              <a:rPr lang="en-US" sz="3200" b="0" spc="-30" dirty="0"/>
              <a:t>r</a:t>
            </a:r>
            <a:r>
              <a:rPr lang="en-US" sz="3200" b="0" spc="-20" dirty="0"/>
              <a:t>e</a:t>
            </a:r>
            <a:r>
              <a:rPr lang="en-US" sz="3200" b="0" spc="-30" dirty="0"/>
              <a:t>n</a:t>
            </a:r>
            <a:r>
              <a:rPr lang="en-US" sz="3200" b="0" spc="-15" dirty="0"/>
              <a:t>t</a:t>
            </a:r>
            <a:r>
              <a:rPr lang="en-US" sz="3200" b="0" spc="-10" dirty="0"/>
              <a:t>, </a:t>
            </a:r>
            <a:r>
              <a:rPr lang="en-US" sz="3200" b="0" spc="-15" dirty="0"/>
              <a:t>Bin</a:t>
            </a:r>
            <a:r>
              <a:rPr lang="en-US" sz="3200" b="0" spc="-30" dirty="0"/>
              <a:t>g</a:t>
            </a:r>
            <a:r>
              <a:rPr lang="en-US" sz="3200" b="0" spc="-20" dirty="0"/>
              <a:t>e</a:t>
            </a:r>
            <a:r>
              <a:rPr lang="en-US" sz="3200" b="0" spc="-10" dirty="0"/>
              <a:t>, </a:t>
            </a:r>
            <a:r>
              <a:rPr lang="en-US" sz="3200" b="0" spc="-15" dirty="0"/>
              <a:t>and</a:t>
            </a:r>
            <a:r>
              <a:rPr lang="en-US" sz="3200" b="0" spc="-5" dirty="0"/>
              <a:t> </a:t>
            </a:r>
            <a:r>
              <a:rPr lang="en-US" sz="3200" b="0" spc="-15" dirty="0"/>
              <a:t>He</a:t>
            </a:r>
            <a:r>
              <a:rPr lang="en-US" sz="3200" b="0" spc="-50" dirty="0"/>
              <a:t>a</a:t>
            </a:r>
            <a:r>
              <a:rPr lang="en-US" sz="3200" b="0" dirty="0"/>
              <a:t>v</a:t>
            </a:r>
            <a:r>
              <a:rPr lang="en-US" sz="3200" b="0" spc="-15" dirty="0"/>
              <a:t>y</a:t>
            </a:r>
            <a:r>
              <a:rPr lang="en-US" sz="3200" b="0" spc="15" dirty="0"/>
              <a:t> </a:t>
            </a:r>
            <a:r>
              <a:rPr lang="en-US" sz="3200" b="0" spc="-15" dirty="0"/>
              <a:t>Al</a:t>
            </a:r>
            <a:r>
              <a:rPr lang="en-US" sz="3200" b="0" spc="-35" dirty="0"/>
              <a:t>c</a:t>
            </a:r>
            <a:r>
              <a:rPr lang="en-US" sz="3200" b="0" spc="-15" dirty="0"/>
              <a:t>ohol</a:t>
            </a:r>
            <a:r>
              <a:rPr lang="en-US" sz="3200" b="0" spc="5" dirty="0"/>
              <a:t> </a:t>
            </a:r>
            <a:r>
              <a:rPr lang="en-US" sz="3200" b="0" spc="-15" dirty="0"/>
              <a:t>Use</a:t>
            </a:r>
            <a:r>
              <a:rPr lang="en-US" sz="3200" b="0" spc="10" dirty="0"/>
              <a:t> </a:t>
            </a:r>
            <a:r>
              <a:rPr lang="en-US" sz="3200" b="0" spc="-15" dirty="0"/>
              <a:t>among</a:t>
            </a:r>
            <a:r>
              <a:rPr lang="en-US" sz="3200" b="0" spc="45" dirty="0"/>
              <a:t> </a:t>
            </a:r>
            <a:r>
              <a:rPr lang="en-US" sz="3200" b="0" spc="-50" dirty="0"/>
              <a:t>P</a:t>
            </a:r>
            <a:r>
              <a:rPr lang="en-US" sz="3200" b="0" spc="-20" dirty="0"/>
              <a:t>eo</a:t>
            </a:r>
            <a:r>
              <a:rPr lang="en-US" sz="3200" b="0" spc="-5" dirty="0"/>
              <a:t>p</a:t>
            </a:r>
            <a:r>
              <a:rPr lang="en-US" sz="3200" b="0" spc="-10" dirty="0"/>
              <a:t>le</a:t>
            </a:r>
            <a:r>
              <a:rPr lang="en-US" sz="3200" b="0" spc="-15" dirty="0"/>
              <a:t> A</a:t>
            </a:r>
            <a:r>
              <a:rPr lang="en-US" sz="3200" b="0" spc="-40" dirty="0"/>
              <a:t>g</a:t>
            </a:r>
            <a:r>
              <a:rPr lang="en-US" sz="3200" b="0" spc="-20" dirty="0"/>
              <a:t>e</a:t>
            </a:r>
            <a:r>
              <a:rPr lang="en-US" sz="3200" b="0" spc="-15" dirty="0"/>
              <a:t>d</a:t>
            </a:r>
            <a:r>
              <a:rPr lang="en-US" sz="3200" b="0" spc="-5" dirty="0"/>
              <a:t> </a:t>
            </a:r>
            <a:r>
              <a:rPr lang="en-US" sz="3200" b="0" spc="-15" dirty="0"/>
              <a:t>12</a:t>
            </a:r>
            <a:r>
              <a:rPr lang="en-US" sz="3200" b="0" spc="-5" dirty="0"/>
              <a:t> </a:t>
            </a:r>
            <a:r>
              <a:rPr lang="en-US" sz="3200" b="0" spc="-15" dirty="0"/>
              <a:t>or</a:t>
            </a:r>
            <a:r>
              <a:rPr lang="en-US" sz="3200" b="0" spc="-5" dirty="0"/>
              <a:t> </a:t>
            </a:r>
            <a:r>
              <a:rPr lang="en-US" sz="3200" b="0" spc="-15" dirty="0"/>
              <a:t>Older:</a:t>
            </a:r>
            <a:r>
              <a:rPr lang="en-US" sz="3200" b="0" spc="-20" dirty="0"/>
              <a:t> </a:t>
            </a:r>
            <a:r>
              <a:rPr lang="en-US" sz="3200" b="0" spc="-15" dirty="0"/>
              <a:t>2</a:t>
            </a:r>
            <a:r>
              <a:rPr lang="en-US" sz="3200" b="0" spc="-25" dirty="0"/>
              <a:t>0</a:t>
            </a:r>
            <a:r>
              <a:rPr lang="en-US" sz="3200" b="0" spc="-15" dirty="0"/>
              <a:t>16</a:t>
            </a:r>
            <a:endParaRPr lang="en-US" sz="3200" dirty="0"/>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535A5D"/>
                </a:solidFill>
                <a:latin typeface="Arial" panose="020B0604020202020204" pitchFamily="34" charset="0"/>
                <a:ea typeface="ＭＳ Ｐゴシック" panose="020B0600070205080204" pitchFamily="34" charset="-128"/>
              </a:defRPr>
            </a:lvl1pPr>
            <a:lvl2pPr marL="742950" indent="-285750">
              <a:defRPr sz="2800" b="1">
                <a:solidFill>
                  <a:srgbClr val="535A5D"/>
                </a:solidFill>
                <a:latin typeface="Arial" panose="020B0604020202020204" pitchFamily="34" charset="0"/>
                <a:ea typeface="ＭＳ Ｐゴシック" panose="020B0600070205080204" pitchFamily="34" charset="-128"/>
              </a:defRPr>
            </a:lvl2pPr>
            <a:lvl3pPr marL="1143000" indent="-228600">
              <a:defRPr sz="2800" b="1">
                <a:solidFill>
                  <a:srgbClr val="535A5D"/>
                </a:solidFill>
                <a:latin typeface="Arial" panose="020B0604020202020204" pitchFamily="34" charset="0"/>
                <a:ea typeface="ＭＳ Ｐゴシック" panose="020B0600070205080204" pitchFamily="34" charset="-128"/>
              </a:defRPr>
            </a:lvl3pPr>
            <a:lvl4pPr marL="1600200" indent="-228600">
              <a:defRPr sz="2800" b="1">
                <a:solidFill>
                  <a:srgbClr val="535A5D"/>
                </a:solidFill>
                <a:latin typeface="Arial" panose="020B0604020202020204" pitchFamily="34" charset="0"/>
                <a:ea typeface="ＭＳ Ｐゴシック" panose="020B0600070205080204" pitchFamily="34" charset="-128"/>
              </a:defRPr>
            </a:lvl4pPr>
            <a:lvl5pPr marL="2057400" indent="-228600">
              <a:defRPr sz="2800" b="1">
                <a:solidFill>
                  <a:srgbClr val="535A5D"/>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9pPr>
          </a:lstStyle>
          <a:p>
            <a:fld id="{A2D3B1E3-E68C-4A7E-97B5-27B1EB3630C9}" type="slidenum">
              <a:rPr lang="en-US" altLang="en-US" sz="1200" b="0" smtClean="0">
                <a:solidFill>
                  <a:schemeClr val="bg1"/>
                </a:solidFill>
              </a:rPr>
              <a:pPr/>
              <a:t>5</a:t>
            </a:fld>
            <a:endParaRPr lang="en-US" altLang="en-US" sz="1200" b="0">
              <a:solidFill>
                <a:schemeClr val="bg1"/>
              </a:solidFill>
            </a:endParaRPr>
          </a:p>
        </p:txBody>
      </p:sp>
    </p:spTree>
    <p:extLst>
      <p:ext uri="{BB962C8B-B14F-4D97-AF65-F5344CB8AC3E}">
        <p14:creationId xmlns:p14="http://schemas.microsoft.com/office/powerpoint/2010/main" val="358818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bwMode="auto">
          <a:xfrm>
            <a:off x="225425" y="1144588"/>
            <a:ext cx="8689975" cy="5576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Aft>
                <a:spcPts val="300"/>
              </a:spcAft>
            </a:pPr>
            <a:r>
              <a:rPr lang="en-US" altLang="en-US" sz="3200" u="sng" dirty="0">
                <a:latin typeface="Arial" panose="020B0604020202020204" pitchFamily="34" charset="0"/>
                <a:cs typeface="Arial" panose="020B0604020202020204" pitchFamily="34" charset="0"/>
              </a:rPr>
              <a:t>Any SUD in past year (7.5%) = 20.1 million</a:t>
            </a:r>
          </a:p>
          <a:p>
            <a:pPr lvl="1">
              <a:spcAft>
                <a:spcPts val="300"/>
              </a:spcAft>
            </a:pPr>
            <a:r>
              <a:rPr lang="en-US" altLang="en-US" sz="2800" b="1" u="sng" dirty="0">
                <a:latin typeface="Arial" panose="020B0604020202020204" pitchFamily="34" charset="0"/>
                <a:cs typeface="Arial" panose="020B0604020202020204" pitchFamily="34" charset="0"/>
              </a:rPr>
              <a:t>Alcohol use disorder			15.1</a:t>
            </a:r>
          </a:p>
          <a:p>
            <a:pPr lvl="1">
              <a:spcAft>
                <a:spcPts val="300"/>
              </a:spcAft>
            </a:pPr>
            <a:r>
              <a:rPr lang="en-US" altLang="en-US" sz="2800" b="1" u="sng" dirty="0">
                <a:latin typeface="Arial" panose="020B0604020202020204" pitchFamily="34" charset="0"/>
                <a:cs typeface="Arial" panose="020B0604020202020204" pitchFamily="34" charset="0"/>
              </a:rPr>
              <a:t>All illicit drug use disorders		7.4 </a:t>
            </a:r>
          </a:p>
          <a:p>
            <a:pPr lvl="1">
              <a:spcAft>
                <a:spcPts val="300"/>
              </a:spcAft>
            </a:pPr>
            <a:r>
              <a:rPr lang="en-US" altLang="en-US" sz="2800" dirty="0">
                <a:latin typeface="Arial" panose="020B0604020202020204" pitchFamily="34" charset="0"/>
                <a:cs typeface="Arial" panose="020B0604020202020204" pitchFamily="34" charset="0"/>
              </a:rPr>
              <a:t>Marijuana use disorder			4.0</a:t>
            </a:r>
          </a:p>
          <a:p>
            <a:pPr lvl="1">
              <a:spcAft>
                <a:spcPts val="300"/>
              </a:spcAft>
            </a:pPr>
            <a:r>
              <a:rPr lang="en-US" altLang="en-US" sz="2800" dirty="0">
                <a:latin typeface="Arial" panose="020B0604020202020204" pitchFamily="34" charset="0"/>
                <a:cs typeface="Arial" panose="020B0604020202020204" pitchFamily="34" charset="0"/>
              </a:rPr>
              <a:t>Pain reliever DU disorder		1.8</a:t>
            </a:r>
          </a:p>
          <a:p>
            <a:pPr lvl="1">
              <a:spcAft>
                <a:spcPts val="300"/>
              </a:spcAft>
            </a:pPr>
            <a:r>
              <a:rPr lang="en-US" altLang="en-US" sz="2800" dirty="0">
                <a:latin typeface="Arial" panose="020B0604020202020204" pitchFamily="34" charset="0"/>
                <a:cs typeface="Arial" panose="020B0604020202020204" pitchFamily="34" charset="0"/>
              </a:rPr>
              <a:t>Cocaine/meth use disorder		1.6</a:t>
            </a:r>
          </a:p>
          <a:p>
            <a:pPr lvl="1">
              <a:spcAft>
                <a:spcPts val="300"/>
              </a:spcAft>
            </a:pPr>
            <a:r>
              <a:rPr lang="en-US" altLang="en-US" sz="2800" dirty="0">
                <a:latin typeface="Arial" panose="020B0604020202020204" pitchFamily="34" charset="0"/>
                <a:cs typeface="Arial" panose="020B0604020202020204" pitchFamily="34" charset="0"/>
              </a:rPr>
              <a:t>Heroin use disorder			0.6</a:t>
            </a:r>
          </a:p>
          <a:p>
            <a:pPr lvl="1">
              <a:spcAft>
                <a:spcPts val="300"/>
              </a:spcAft>
            </a:pPr>
            <a:r>
              <a:rPr lang="en-US" altLang="en-US" sz="2800" dirty="0">
                <a:latin typeface="Arial" panose="020B0604020202020204" pitchFamily="34" charset="0"/>
                <a:cs typeface="Arial" panose="020B0604020202020204" pitchFamily="34" charset="0"/>
              </a:rPr>
              <a:t>Prescription stimulant disorder		0.5</a:t>
            </a:r>
          </a:p>
          <a:p>
            <a:pPr>
              <a:spcAft>
                <a:spcPts val="600"/>
              </a:spcAft>
            </a:pPr>
            <a:r>
              <a:rPr lang="en-US" altLang="en-US" sz="3000" b="1" u="sng" dirty="0">
                <a:latin typeface="Arial" panose="020B0604020202020204" pitchFamily="34" charset="0"/>
                <a:cs typeface="Arial" panose="020B0604020202020204" pitchFamily="34" charset="0"/>
              </a:rPr>
              <a:t>Received treatment in SUD program = 10.6%</a:t>
            </a:r>
          </a:p>
        </p:txBody>
      </p:sp>
      <p:sp>
        <p:nvSpPr>
          <p:cNvPr id="22531" name="Title 2"/>
          <p:cNvSpPr>
            <a:spLocks noGrp="1"/>
          </p:cNvSpPr>
          <p:nvPr>
            <p:ph type="title"/>
          </p:nvPr>
        </p:nvSpPr>
        <p:spPr>
          <a:xfrm>
            <a:off x="222250" y="0"/>
            <a:ext cx="8691563" cy="862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pPr algn="ctr"/>
            <a:r>
              <a:rPr lang="en-US" altLang="en-US" sz="3600" b="0" dirty="0">
                <a:latin typeface="Arial" panose="020B0604020202020204" pitchFamily="34" charset="0"/>
                <a:cs typeface="Arial" panose="020B0604020202020204" pitchFamily="34" charset="0"/>
              </a:rPr>
              <a:t>Substance Use Disorder (SUD)</a:t>
            </a:r>
            <a:br>
              <a:rPr lang="en-US" altLang="en-US" sz="3600" b="0" dirty="0">
                <a:latin typeface="Arial" panose="020B0604020202020204" pitchFamily="34" charset="0"/>
                <a:cs typeface="Arial" panose="020B0604020202020204" pitchFamily="34" charset="0"/>
              </a:rPr>
            </a:br>
            <a:r>
              <a:rPr lang="en-US" altLang="en-US" sz="3600" b="0" dirty="0">
                <a:latin typeface="Arial" panose="020B0604020202020204" pitchFamily="34" charset="0"/>
                <a:cs typeface="Arial" panose="020B0604020202020204" pitchFamily="34" charset="0"/>
              </a:rPr>
              <a:t>in the past Year, Ages 12+ (2016)</a:t>
            </a:r>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535A5D"/>
                </a:solidFill>
                <a:latin typeface="Arial" panose="020B0604020202020204" pitchFamily="34" charset="0"/>
                <a:ea typeface="ＭＳ Ｐゴシック" panose="020B0600070205080204" pitchFamily="34" charset="-128"/>
              </a:defRPr>
            </a:lvl1pPr>
            <a:lvl2pPr marL="742950" indent="-285750">
              <a:defRPr sz="2800" b="1">
                <a:solidFill>
                  <a:srgbClr val="535A5D"/>
                </a:solidFill>
                <a:latin typeface="Arial" panose="020B0604020202020204" pitchFamily="34" charset="0"/>
                <a:ea typeface="ＭＳ Ｐゴシック" panose="020B0600070205080204" pitchFamily="34" charset="-128"/>
              </a:defRPr>
            </a:lvl2pPr>
            <a:lvl3pPr marL="1143000" indent="-228600">
              <a:defRPr sz="2800" b="1">
                <a:solidFill>
                  <a:srgbClr val="535A5D"/>
                </a:solidFill>
                <a:latin typeface="Arial" panose="020B0604020202020204" pitchFamily="34" charset="0"/>
                <a:ea typeface="ＭＳ Ｐゴシック" panose="020B0600070205080204" pitchFamily="34" charset="-128"/>
              </a:defRPr>
            </a:lvl3pPr>
            <a:lvl4pPr marL="1600200" indent="-228600">
              <a:defRPr sz="2800" b="1">
                <a:solidFill>
                  <a:srgbClr val="535A5D"/>
                </a:solidFill>
                <a:latin typeface="Arial" panose="020B0604020202020204" pitchFamily="34" charset="0"/>
                <a:ea typeface="ＭＳ Ｐゴシック" panose="020B0600070205080204" pitchFamily="34" charset="-128"/>
              </a:defRPr>
            </a:lvl4pPr>
            <a:lvl5pPr marL="2057400" indent="-228600">
              <a:defRPr sz="2800" b="1">
                <a:solidFill>
                  <a:srgbClr val="535A5D"/>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535A5D"/>
                </a:solidFill>
                <a:latin typeface="Arial" panose="020B0604020202020204" pitchFamily="34" charset="0"/>
                <a:ea typeface="ＭＳ Ｐゴシック" panose="020B0600070205080204" pitchFamily="34" charset="-128"/>
              </a:defRPr>
            </a:lvl9pPr>
          </a:lstStyle>
          <a:p>
            <a:fld id="{8DF0CD52-8479-40A7-B05A-28346405FF92}" type="slidenum">
              <a:rPr lang="en-US" altLang="en-US" sz="1200" b="0" smtClean="0">
                <a:solidFill>
                  <a:schemeClr val="bg1"/>
                </a:solidFill>
              </a:rPr>
              <a:pPr/>
              <a:t>6</a:t>
            </a:fld>
            <a:endParaRPr lang="en-US" altLang="en-US" sz="1200" b="0">
              <a:solidFill>
                <a:schemeClr val="bg1"/>
              </a:solidFill>
            </a:endParaRPr>
          </a:p>
        </p:txBody>
      </p:sp>
    </p:spTree>
    <p:extLst>
      <p:ext uri="{BB962C8B-B14F-4D97-AF65-F5344CB8AC3E}">
        <p14:creationId xmlns:p14="http://schemas.microsoft.com/office/powerpoint/2010/main" val="110608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0267" y="-254524"/>
            <a:ext cx="8195733" cy="1272619"/>
          </a:xfrm>
        </p:spPr>
        <p:txBody>
          <a:bodyPr/>
          <a:lstStyle/>
          <a:p>
            <a:r>
              <a:rPr lang="en-US" altLang="en-US" sz="3200" dirty="0"/>
              <a:t>Substance Use Disorders </a:t>
            </a:r>
            <a:br>
              <a:rPr lang="en-US" altLang="en-US" sz="3200" dirty="0"/>
            </a:br>
            <a:r>
              <a:rPr lang="en-US" altLang="en-US" sz="3200" dirty="0"/>
              <a:t>Are Associated with Many Problems</a:t>
            </a:r>
          </a:p>
        </p:txBody>
      </p:sp>
      <p:sp>
        <p:nvSpPr>
          <p:cNvPr id="56323" name="Rectangle 3"/>
          <p:cNvSpPr>
            <a:spLocks noGrp="1" noChangeArrowheads="1"/>
          </p:cNvSpPr>
          <p:nvPr>
            <p:ph type="body" idx="1"/>
          </p:nvPr>
        </p:nvSpPr>
        <p:spPr>
          <a:xfrm>
            <a:off x="0" y="1696825"/>
            <a:ext cx="4244340" cy="3628708"/>
          </a:xfrm>
        </p:spPr>
        <p:txBody>
          <a:bodyPr>
            <a:noAutofit/>
          </a:bodyPr>
          <a:lstStyle/>
          <a:p>
            <a:r>
              <a:rPr lang="en-US" altLang="en-US" sz="2400" dirty="0"/>
              <a:t>Medical, dental, sexual</a:t>
            </a:r>
          </a:p>
          <a:p>
            <a:r>
              <a:rPr lang="en-US" altLang="en-US" sz="2400" dirty="0"/>
              <a:t>Disability, accidents, diseases, overdoses, decreased lifespan</a:t>
            </a:r>
          </a:p>
          <a:p>
            <a:r>
              <a:rPr lang="en-US" altLang="en-US" sz="2400" dirty="0"/>
              <a:t>Social, interpersonal, legal</a:t>
            </a:r>
          </a:p>
          <a:p>
            <a:r>
              <a:rPr lang="en-US" altLang="en-US" sz="2400" b="1" u="sng" dirty="0"/>
              <a:t>Family unit and members increased risk of problems</a:t>
            </a:r>
          </a:p>
          <a:p>
            <a:r>
              <a:rPr lang="en-US" altLang="en-US" sz="2400" b="1" u="sng" dirty="0"/>
              <a:t>Infants NAS &amp; FASD</a:t>
            </a:r>
          </a:p>
          <a:p>
            <a:r>
              <a:rPr lang="en-US" altLang="en-US" sz="2400" dirty="0"/>
              <a:t>Higher health care costs</a:t>
            </a:r>
            <a:endParaRPr lang="en-US" altLang="en-US" sz="2400" b="1" dirty="0"/>
          </a:p>
          <a:p>
            <a:r>
              <a:rPr lang="en-US" altLang="en-US" sz="2400" dirty="0"/>
              <a:t>Psychological, psychiatric</a:t>
            </a:r>
          </a:p>
          <a:p>
            <a:r>
              <a:rPr lang="en-US" altLang="en-US" sz="2400" dirty="0"/>
              <a:t>Lost potential</a:t>
            </a:r>
          </a:p>
        </p:txBody>
      </p:sp>
      <p:pic>
        <p:nvPicPr>
          <p:cNvPr id="56324" name="Picture 3" descr="dv803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800" y="2142067"/>
            <a:ext cx="4169834" cy="305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5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1651"/>
            <a:ext cx="8229600" cy="4794514"/>
          </a:xfrm>
        </p:spPr>
        <p:txBody>
          <a:bodyPr/>
          <a:lstStyle/>
          <a:p>
            <a:r>
              <a:rPr lang="en-US" sz="3200" dirty="0"/>
              <a:t>Family members with adult SUD = 45,677</a:t>
            </a:r>
          </a:p>
          <a:p>
            <a:r>
              <a:rPr lang="en-US" sz="3200" dirty="0"/>
              <a:t>Comparison family members – 141,722</a:t>
            </a:r>
          </a:p>
          <a:p>
            <a:r>
              <a:rPr lang="en-US" sz="3200" dirty="0"/>
              <a:t>These medical conditions of adult family members of individuals with a SUD were all significantly higher:</a:t>
            </a:r>
          </a:p>
          <a:p>
            <a:pPr lvl="1"/>
            <a:r>
              <a:rPr lang="en-US" sz="2800" dirty="0"/>
              <a:t>Trauma, lower back pain, hypertension</a:t>
            </a:r>
          </a:p>
          <a:p>
            <a:pPr lvl="1"/>
            <a:r>
              <a:rPr lang="en-US" sz="2800" dirty="0"/>
              <a:t>Conditions of the uterus, depression, headache,</a:t>
            </a:r>
          </a:p>
          <a:p>
            <a:pPr lvl="1"/>
            <a:r>
              <a:rPr lang="en-US" sz="2800" dirty="0"/>
              <a:t>Acid related disorders, asthma, pneumonia, otitis media, diabetes, and SUDs</a:t>
            </a:r>
          </a:p>
          <a:p>
            <a:pPr marL="457200" lvl="1" indent="0">
              <a:buNone/>
            </a:pPr>
            <a:endParaRPr lang="en-US" sz="2400" dirty="0"/>
          </a:p>
          <a:p>
            <a:pPr marL="457200" lvl="1" indent="0">
              <a:buNone/>
            </a:pPr>
            <a:endParaRPr lang="en-US" sz="2400" dirty="0"/>
          </a:p>
        </p:txBody>
      </p:sp>
      <p:sp>
        <p:nvSpPr>
          <p:cNvPr id="3" name="Title 2"/>
          <p:cNvSpPr>
            <a:spLocks noGrp="1"/>
          </p:cNvSpPr>
          <p:nvPr>
            <p:ph type="title"/>
          </p:nvPr>
        </p:nvSpPr>
        <p:spPr>
          <a:xfrm>
            <a:off x="0" y="0"/>
            <a:ext cx="9144000" cy="862395"/>
          </a:xfrm>
        </p:spPr>
        <p:txBody>
          <a:bodyPr>
            <a:normAutofit fontScale="90000"/>
          </a:bodyPr>
          <a:lstStyle/>
          <a:p>
            <a:pPr algn="ctr"/>
            <a:r>
              <a:rPr lang="en-US" sz="4000" b="0" dirty="0"/>
              <a:t>Family Members with a SUD Member</a:t>
            </a:r>
            <a:br>
              <a:rPr lang="en-US" sz="4000" b="0" dirty="0"/>
            </a:br>
            <a:r>
              <a:rPr lang="en-US" sz="2200" b="0" dirty="0"/>
              <a:t> (</a:t>
            </a:r>
            <a:r>
              <a:rPr lang="en-US" sz="2200" b="0" dirty="0" err="1"/>
              <a:t>cf</a:t>
            </a:r>
            <a:r>
              <a:rPr lang="en-US" sz="2200" b="0" dirty="0"/>
              <a:t> Wiesner, 2010)</a:t>
            </a:r>
            <a:r>
              <a:rPr lang="en-US" sz="4000" b="0" dirty="0"/>
              <a:t/>
            </a:r>
            <a:br>
              <a:rPr lang="en-US" sz="4000" b="0" dirty="0"/>
            </a:br>
            <a:endParaRPr lang="en-US" sz="4000" b="0" dirty="0"/>
          </a:p>
        </p:txBody>
      </p:sp>
      <p:sp>
        <p:nvSpPr>
          <p:cNvPr id="4" name="Slide Number Placeholder 3"/>
          <p:cNvSpPr>
            <a:spLocks noGrp="1"/>
          </p:cNvSpPr>
          <p:nvPr>
            <p:ph type="sldNum" sz="quarter" idx="4294967295"/>
          </p:nvPr>
        </p:nvSpPr>
        <p:spPr>
          <a:xfrm>
            <a:off x="244475" y="6208713"/>
            <a:ext cx="427038" cy="649287"/>
          </a:xfrm>
          <a:prstGeom prst="rect">
            <a:avLst/>
          </a:prstGeom>
        </p:spPr>
        <p:txBody>
          <a:bodyPr/>
          <a:lstStyle/>
          <a:p>
            <a:fld id="{85FF07A8-5CF0-427D-9CA9-EC848BF0154D}" type="slidenum">
              <a:rPr lang="en-US" altLang="en-US" smtClean="0"/>
              <a:pPr/>
              <a:t>8</a:t>
            </a:fld>
            <a:endParaRPr lang="en-US" altLang="en-US" dirty="0"/>
          </a:p>
        </p:txBody>
      </p:sp>
    </p:spTree>
    <p:extLst>
      <p:ext uri="{BB962C8B-B14F-4D97-AF65-F5344CB8AC3E}">
        <p14:creationId xmlns:p14="http://schemas.microsoft.com/office/powerpoint/2010/main" val="305303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Objective #2</a:t>
            </a:r>
          </a:p>
        </p:txBody>
      </p:sp>
      <p:sp>
        <p:nvSpPr>
          <p:cNvPr id="40963" name="Subtitle 2"/>
          <p:cNvSpPr>
            <a:spLocks noGrp="1"/>
          </p:cNvSpPr>
          <p:nvPr>
            <p:ph type="body" idx="1"/>
          </p:nvPr>
        </p:nvSpPr>
        <p:spPr>
          <a:xfrm>
            <a:off x="2050743" y="1715678"/>
            <a:ext cx="6443971" cy="2376927"/>
          </a:xfrm>
        </p:spPr>
        <p:txBody>
          <a:bodyPr>
            <a:noAutofit/>
          </a:bodyPr>
          <a:lstStyle/>
          <a:p>
            <a:pPr algn="ctr"/>
            <a:r>
              <a:rPr lang="en-US" altLang="en-US" sz="4000" dirty="0"/>
              <a:t>Impact of SUDs on Families/SO’s and Members, Including Children</a:t>
            </a:r>
          </a:p>
          <a:p>
            <a:pPr algn="ctr"/>
            <a:endParaRPr lang="en-US" altLang="en-US" sz="4000" dirty="0"/>
          </a:p>
          <a:p>
            <a:pPr algn="ctr"/>
            <a:r>
              <a:rPr lang="en-US" altLang="en-US" sz="2400" dirty="0"/>
              <a:t>20,000,000 x 4 = 80,000,000 others affected</a:t>
            </a:r>
          </a:p>
          <a:p>
            <a:pPr algn="ctr"/>
            <a:r>
              <a:rPr lang="en-US" altLang="en-US" sz="2400" dirty="0"/>
              <a:t>20,000,000 x 6 = 120,000,000 others affected</a:t>
            </a:r>
          </a:p>
          <a:p>
            <a:pPr algn="ctr"/>
            <a:r>
              <a:rPr lang="en-US" altLang="en-US" sz="2400" dirty="0"/>
              <a:t>20,000,000 x 8 – 160,000,000 others affected</a:t>
            </a:r>
          </a:p>
        </p:txBody>
      </p:sp>
    </p:spTree>
    <p:extLst>
      <p:ext uri="{BB962C8B-B14F-4D97-AF65-F5344CB8AC3E}">
        <p14:creationId xmlns:p14="http://schemas.microsoft.com/office/powerpoint/2010/main" val="2787287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ppt16A7.tmp</Template>
  <TotalTime>4598</TotalTime>
  <Words>2027</Words>
  <Application>Microsoft Office PowerPoint</Application>
  <PresentationFormat>On-screen Show (4:3)</PresentationFormat>
  <Paragraphs>382</Paragraphs>
  <Slides>46</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MS PGothic</vt:lpstr>
      <vt:lpstr>MS PGothic</vt:lpstr>
      <vt:lpstr>Arial</vt:lpstr>
      <vt:lpstr>Calibri</vt:lpstr>
      <vt:lpstr>Monotype Sorts</vt:lpstr>
      <vt:lpstr>Times New Roman</vt:lpstr>
      <vt:lpstr>Office Theme</vt:lpstr>
      <vt:lpstr>PowerPoint Presentation</vt:lpstr>
      <vt:lpstr>Learning Objectives </vt:lpstr>
      <vt:lpstr>Objective #1</vt:lpstr>
      <vt:lpstr>Number of Past Month Illicit Drug Users among People Aged 12 or Older: 2016</vt:lpstr>
      <vt:lpstr>Current, Binge, and Heavy Alcohol Use among People Aged 12 or Older: 2016</vt:lpstr>
      <vt:lpstr>Substance Use Disorder (SUD) in the past Year, Ages 12+ (2016)</vt:lpstr>
      <vt:lpstr>Substance Use Disorders  Are Associated with Many Problems</vt:lpstr>
      <vt:lpstr>Family Members with a SUD Member  (cf Wiesner, 2010) </vt:lpstr>
      <vt:lpstr>Objective #2</vt:lpstr>
      <vt:lpstr>Impact of Disorders on the Family  (Daley, n=140)</vt:lpstr>
      <vt:lpstr>Emotional Distress</vt:lpstr>
      <vt:lpstr>Economic Instability and Poverty</vt:lpstr>
      <vt:lpstr>Impact of SUDs on Children</vt:lpstr>
      <vt:lpstr>Children with a SUD Member</vt:lpstr>
      <vt:lpstr>Academic</vt:lpstr>
      <vt:lpstr>Emotional Distress: Anxiety &amp; Depression </vt:lpstr>
      <vt:lpstr>Abuse and Neglect</vt:lpstr>
      <vt:lpstr>Children of the Opioid Epidemic Are Flooding Foster Homes. America Is Turning a Blind Eye</vt:lpstr>
      <vt:lpstr>Each person who dies from an overdose, accident, disease or other cause. . . </vt:lpstr>
      <vt:lpstr>Objective #3</vt:lpstr>
      <vt:lpstr>Client Barriers to Involving Family</vt:lpstr>
      <vt:lpstr>Many EBPs Address Family Issues in Individual, Group or Family Sessions</vt:lpstr>
      <vt:lpstr>Family Member with a SUD</vt:lpstr>
      <vt:lpstr>Family Barriers</vt:lpstr>
      <vt:lpstr>Staff Barriers</vt:lpstr>
      <vt:lpstr>Family Interventions for Psychiatric and Substance Use Disorders (n=70+)</vt:lpstr>
      <vt:lpstr>PowerPoint Presentation</vt:lpstr>
      <vt:lpstr>Objective #4</vt:lpstr>
      <vt:lpstr>What is Family Therapy?</vt:lpstr>
      <vt:lpstr>Models of Family Therapy in Treatment of SUDs</vt:lpstr>
      <vt:lpstr>Goals of Family Therapy</vt:lpstr>
      <vt:lpstr>CRAFT Model Goals (for SUDs)</vt:lpstr>
      <vt:lpstr>Outcomes of Family Engagement Interventions (SUDs)</vt:lpstr>
      <vt:lpstr>Family Studies (SUDs) (Liddle et al; NIDA; Williams et al; Szapocznik et al)</vt:lpstr>
      <vt:lpstr>Outcomes of Family Interventions with Family &amp; Members without a SUD</vt:lpstr>
      <vt:lpstr>Behavioral Marital Therapy (BMT): Research Outcomes</vt:lpstr>
      <vt:lpstr>Strategies to Help the Family</vt:lpstr>
      <vt:lpstr>Family Member without a SUD</vt:lpstr>
      <vt:lpstr>Strategies for Clinicians</vt:lpstr>
      <vt:lpstr>Strategies for Clinicians </vt:lpstr>
      <vt:lpstr>PowerPoint Presentation</vt:lpstr>
      <vt:lpstr>PowerPoint Presentation</vt:lpstr>
      <vt:lpstr>PowerPoint Presentation</vt:lpstr>
      <vt:lpstr>Parents Helping Their Children</vt:lpstr>
      <vt:lpstr>Parents Helping Their Children</vt:lpstr>
      <vt:lpstr>Thank you for your participation</vt:lpstr>
    </vt:vector>
  </TitlesOfParts>
  <Company>The EMMES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Tracee Williams</dc:creator>
  <cp:lastModifiedBy>Jessica Samuel</cp:lastModifiedBy>
  <cp:revision>547</cp:revision>
  <cp:lastPrinted>2018-03-26T14:03:58Z</cp:lastPrinted>
  <dcterms:created xsi:type="dcterms:W3CDTF">2015-01-13T16:34:00Z</dcterms:created>
  <dcterms:modified xsi:type="dcterms:W3CDTF">2018-03-26T17:40:43Z</dcterms:modified>
</cp:coreProperties>
</file>