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302" r:id="rId2"/>
    <p:sldId id="387" r:id="rId3"/>
    <p:sldId id="456" r:id="rId4"/>
    <p:sldId id="476" r:id="rId5"/>
    <p:sldId id="452" r:id="rId6"/>
    <p:sldId id="453" r:id="rId7"/>
    <p:sldId id="368" r:id="rId8"/>
    <p:sldId id="329" r:id="rId9"/>
    <p:sldId id="369" r:id="rId10"/>
    <p:sldId id="364" r:id="rId11"/>
    <p:sldId id="474" r:id="rId12"/>
    <p:sldId id="458" r:id="rId13"/>
    <p:sldId id="457" r:id="rId14"/>
    <p:sldId id="462" r:id="rId15"/>
    <p:sldId id="464" r:id="rId16"/>
    <p:sldId id="440" r:id="rId17"/>
    <p:sldId id="459" r:id="rId18"/>
    <p:sldId id="461" r:id="rId19"/>
    <p:sldId id="475" r:id="rId20"/>
    <p:sldId id="416" r:id="rId21"/>
    <p:sldId id="441" r:id="rId22"/>
    <p:sldId id="257" r:id="rId23"/>
    <p:sldId id="267" r:id="rId24"/>
    <p:sldId id="268" r:id="rId25"/>
    <p:sldId id="303" r:id="rId26"/>
    <p:sldId id="446" r:id="rId27"/>
    <p:sldId id="447" r:id="rId28"/>
    <p:sldId id="270" r:id="rId29"/>
    <p:sldId id="345" r:id="rId30"/>
    <p:sldId id="448" r:id="rId31"/>
    <p:sldId id="449" r:id="rId32"/>
    <p:sldId id="418" r:id="rId33"/>
    <p:sldId id="417" r:id="rId34"/>
    <p:sldId id="420" r:id="rId35"/>
    <p:sldId id="433" r:id="rId36"/>
    <p:sldId id="421" r:id="rId37"/>
    <p:sldId id="466" r:id="rId38"/>
    <p:sldId id="465" r:id="rId39"/>
    <p:sldId id="467" r:id="rId40"/>
    <p:sldId id="424" r:id="rId41"/>
    <p:sldId id="468" r:id="rId42"/>
    <p:sldId id="425" r:id="rId43"/>
    <p:sldId id="426" r:id="rId44"/>
    <p:sldId id="439" r:id="rId45"/>
    <p:sldId id="438" r:id="rId46"/>
    <p:sldId id="434" r:id="rId47"/>
    <p:sldId id="435" r:id="rId48"/>
    <p:sldId id="436" r:id="rId49"/>
    <p:sldId id="469" r:id="rId50"/>
    <p:sldId id="470" r:id="rId51"/>
    <p:sldId id="471" r:id="rId52"/>
    <p:sldId id="428" r:id="rId53"/>
    <p:sldId id="432" r:id="rId54"/>
    <p:sldId id="450" r:id="rId55"/>
    <p:sldId id="472" r:id="rId56"/>
    <p:sldId id="473" r:id="rId57"/>
    <p:sldId id="392" r:id="rId58"/>
    <p:sldId id="389" r:id="rId59"/>
    <p:sldId id="373" r:id="rId60"/>
    <p:sldId id="301" r:id="rId61"/>
    <p:sldId id="408" r:id="rId62"/>
    <p:sldId id="40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 Monthly Census for Buprenorphine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1-57C1-4EB9-ACAB-CE883FF3852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3-57C1-4EB9-ACAB-CE883FF3852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0000"/>
                    </a:schemeClr>
                  </a:gs>
                  <a:gs pos="33000">
                    <a:schemeClr val="accent3">
                      <a:tint val="86500"/>
                    </a:schemeClr>
                  </a:gs>
                  <a:gs pos="46750">
                    <a:schemeClr val="accent3">
                      <a:tint val="71000"/>
                      <a:satMod val="112000"/>
                    </a:schemeClr>
                  </a:gs>
                  <a:gs pos="53000">
                    <a:schemeClr val="accent3">
                      <a:tint val="71000"/>
                      <a:satMod val="112000"/>
                    </a:schemeClr>
                  </a:gs>
                  <a:gs pos="68000">
                    <a:schemeClr val="accent3">
                      <a:tint val="86000"/>
                    </a:schemeClr>
                  </a:gs>
                  <a:gs pos="100000">
                    <a:schemeClr val="accent3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5-57C1-4EB9-ACAB-CE883FF3852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  <c:extLst>
              <c:ext xmlns:c16="http://schemas.microsoft.com/office/drawing/2014/chart" uri="{C3380CC4-5D6E-409C-BE32-E72D297353CC}">
                <c16:uniqueId val="{00000007-57C1-4EB9-ACAB-CE883FF385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1-3 pts</c:v>
                </c:pt>
                <c:pt idx="1">
                  <c:v>4-30 pts</c:v>
                </c:pt>
                <c:pt idx="2">
                  <c:v>31-75 pts</c:v>
                </c:pt>
                <c:pt idx="3">
                  <c:v>&gt;75 pts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0.49</c:v>
                </c:pt>
                <c:pt idx="2">
                  <c:v>0.2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F-4C1F-B4C6-9E941AD28F5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7F6B-B16D-45BF-80A9-ECD61360E544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0E77A-4C8C-47C5-8705-C38311EF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2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 Scott County, IN, where HIV was diagnosed in 181 patients from Nov 2014-Nov 2015 and this was linked to IDU of oxymorphone and a majority of these people were co-infected with hepatitis C.  Public health emergency was declared and they were able to set up syringe exchange.</a:t>
            </a:r>
          </a:p>
        </p:txBody>
      </p:sp>
    </p:spTree>
    <p:extLst>
      <p:ext uri="{BB962C8B-B14F-4D97-AF65-F5344CB8AC3E}">
        <p14:creationId xmlns:p14="http://schemas.microsoft.com/office/powerpoint/2010/main" val="377568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patients were subject to call-backs for urine drug tests, observed dosing, pill counts, or treatment plan revisions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Intensified treatment included:  2 or more visits per week for pill counts, observed urine drug tests, adjusted buprenorphine dose, intensified counseling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0E77A-4C8C-47C5-8705-C38311EFEA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3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4E81-053F-43C6-9977-62DE5FA0CB8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28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E6C9-A78B-4795-80E0-F24D68643FE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2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87-8563-4CFD-AC8C-0666BD30AC72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7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5E5E5E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123710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-1" y="0"/>
            <a:ext cx="9144002" cy="887413"/>
          </a:xfrm>
          <a:prstGeom prst="rect">
            <a:avLst/>
          </a:prstGeom>
          <a:solidFill>
            <a:srgbClr val="5115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4668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5DA4-24B0-4790-9ECC-6BB71D45DA3A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F16B-5DD7-4629-8CB6-FF1987F328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3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3029-70AE-4E9F-80D4-F62B5D4BE81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3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19F8-CCEE-4E45-A4D0-69CAAEA5EDDF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803A-20AD-4139-AE79-44A7613CFC8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4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4667-75F0-4294-B207-874FD2413B90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2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7519-EA84-4BA6-9940-71AAB962971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2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2CB1-303A-4D43-9AB8-6354541A280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D64F15-D04A-4C5E-B642-BC323CE20602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4/11/2018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57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571500"/>
            <a:ext cx="8229600" cy="26289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Prescribing Buprenorphine in Primary Care 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833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Julie Kmiec, DO</a:t>
            </a:r>
          </a:p>
          <a:p>
            <a:r>
              <a:rPr lang="en-US" dirty="0"/>
              <a:t>Assistant Professor of Psychiatry</a:t>
            </a:r>
          </a:p>
          <a:p>
            <a:r>
              <a:rPr lang="en-US" dirty="0"/>
              <a:t>University of Pittsburgh</a:t>
            </a:r>
          </a:p>
          <a:p>
            <a:endParaRPr lang="en-US" dirty="0"/>
          </a:p>
          <a:p>
            <a:r>
              <a:rPr lang="en-US" dirty="0"/>
              <a:t>kmiecj@upmc.edu</a:t>
            </a:r>
          </a:p>
          <a:p>
            <a:endParaRPr lang="en-US" dirty="0"/>
          </a:p>
          <a:p>
            <a:r>
              <a:rPr lang="en-US" dirty="0"/>
              <a:t>April 10, 2018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9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5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err="1"/>
              <a:t>Kakko</a:t>
            </a:r>
            <a:r>
              <a:t> et al., 2003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328612" y="5995048"/>
            <a:ext cx="835818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0"/>
            </a:pPr>
            <a:r>
              <a:t>Controls – 6 day </a:t>
            </a:r>
            <a:r>
              <a:rPr err="1"/>
              <a:t>bup</a:t>
            </a:r>
            <a:r>
              <a:t> taper, daily dosing of placebo + relapse prevention</a:t>
            </a:r>
          </a:p>
          <a:p>
            <a:pPr>
              <a:defRPr sz="1800" b="0"/>
            </a:pPr>
            <a:r>
              <a:t>Buprenorphine  – 16 mg </a:t>
            </a:r>
            <a:r>
              <a:rPr err="1"/>
              <a:t>bup</a:t>
            </a:r>
            <a:r>
              <a:t> + relapse prevention</a:t>
            </a:r>
          </a:p>
        </p:txBody>
      </p:sp>
      <p:pic>
        <p:nvPicPr>
          <p:cNvPr id="27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0772" y="1021174"/>
            <a:ext cx="6053868" cy="48659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016265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4D54F9-3F45-402D-8ED8-70365D18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Prescribers in the U.S.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62358-8121-4079-902D-C8374BCBB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6493A-F447-46F1-8878-63862EE8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1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EFE78-027D-422B-A413-51D17AF8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EE847-7AA5-49D2-BB7C-EECE77BE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7" y="371746"/>
            <a:ext cx="8483652" cy="4604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3484A-CE22-453B-A7C6-078D1142E548}"/>
              </a:ext>
            </a:extLst>
          </p:cNvPr>
          <p:cNvSpPr/>
          <p:nvPr/>
        </p:nvSpPr>
        <p:spPr>
          <a:xfrm>
            <a:off x="381967" y="6048420"/>
            <a:ext cx="8669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</a:rPr>
              <a:t>Rosenblatt RA, </a:t>
            </a:r>
            <a:r>
              <a:rPr lang="en-US" sz="1000" dirty="0" err="1">
                <a:latin typeface="arial" panose="020B0604020202020204" pitchFamily="34" charset="0"/>
              </a:rPr>
              <a:t>Andrilla</a:t>
            </a:r>
            <a:r>
              <a:rPr lang="en-US" sz="1000" dirty="0">
                <a:latin typeface="arial" panose="020B0604020202020204" pitchFamily="34" charset="0"/>
              </a:rPr>
              <a:t> CHA, Catlin M, Larson EH. Geographic and Specialty Distribution of US Physicians Trained to Treat Opioid Use Disorder. </a:t>
            </a:r>
            <a:r>
              <a:rPr lang="en-US" sz="1000" i="1" dirty="0">
                <a:latin typeface="arial" panose="020B0604020202020204" pitchFamily="34" charset="0"/>
              </a:rPr>
              <a:t>Annals of Family Medicine</a:t>
            </a:r>
            <a:r>
              <a:rPr lang="en-US" sz="1000" dirty="0">
                <a:latin typeface="arial" panose="020B0604020202020204" pitchFamily="34" charset="0"/>
              </a:rPr>
              <a:t>. 2015;13(1):23-26. doi:10.1370/afm.1735.</a:t>
            </a:r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D5CBD-0E09-4C86-97E5-0BE68A58A214}"/>
              </a:ext>
            </a:extLst>
          </p:cNvPr>
          <p:cNvSpPr/>
          <p:nvPr/>
        </p:nvSpPr>
        <p:spPr>
          <a:xfrm>
            <a:off x="600075" y="3019425"/>
            <a:ext cx="7839075" cy="2190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FE0D4-2E16-4D36-86BE-648A320E7277}"/>
              </a:ext>
            </a:extLst>
          </p:cNvPr>
          <p:cNvSpPr/>
          <p:nvPr/>
        </p:nvSpPr>
        <p:spPr>
          <a:xfrm>
            <a:off x="600075" y="2181225"/>
            <a:ext cx="7924800" cy="3333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877B0-613F-40B6-9593-2CF5545F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D0909-C0EB-44FD-A69C-1A895422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332014"/>
            <a:ext cx="7358743" cy="58404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391F41-FFC8-4D57-AD74-AB64F7F4B0A7}"/>
              </a:ext>
            </a:extLst>
          </p:cNvPr>
          <p:cNvSpPr/>
          <p:nvPr/>
        </p:nvSpPr>
        <p:spPr>
          <a:xfrm>
            <a:off x="338424" y="6273841"/>
            <a:ext cx="8669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</a:rPr>
              <a:t>Rosenblatt RA, </a:t>
            </a:r>
            <a:r>
              <a:rPr lang="en-US" sz="1000" dirty="0" err="1">
                <a:latin typeface="arial" panose="020B0604020202020204" pitchFamily="34" charset="0"/>
              </a:rPr>
              <a:t>Andrilla</a:t>
            </a:r>
            <a:r>
              <a:rPr lang="en-US" sz="1000" dirty="0">
                <a:latin typeface="arial" panose="020B0604020202020204" pitchFamily="34" charset="0"/>
              </a:rPr>
              <a:t> CHA, Catlin M, Larson EH. Geographic and Specialty Distribution of US Physicians Trained to Treat Opioid Use Disorder. </a:t>
            </a:r>
            <a:r>
              <a:rPr lang="en-US" sz="1000" i="1" dirty="0">
                <a:latin typeface="arial" panose="020B0604020202020204" pitchFamily="34" charset="0"/>
              </a:rPr>
              <a:t>Annals of Family Medicine</a:t>
            </a:r>
            <a:r>
              <a:rPr lang="en-US" sz="1000" dirty="0">
                <a:latin typeface="arial" panose="020B0604020202020204" pitchFamily="34" charset="0"/>
              </a:rPr>
              <a:t>. 2015;13(1):23-26. doi:10.1370/afm.1735.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226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42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 in Patient Limit for Buprenorphine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2771" y="1624012"/>
            <a:ext cx="8207829" cy="44958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/>
              <a:t>The Department of Health and Human Services  published final rule which was effective 8/8/16 which increased the highest patient limit for qualified physicians to treat opioid use disorder to 275</a:t>
            </a:r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119812"/>
            <a:ext cx="853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Medication Assisted Treatment for Opioid Use Disorders: A Rule by the Health and Human Services Department on 07/08/2016 https://www.federalregister.gov/d/2016-16120. Accessed Sept 2, 2017.</a:t>
            </a:r>
          </a:p>
        </p:txBody>
      </p:sp>
    </p:spTree>
    <p:extLst>
      <p:ext uri="{BB962C8B-B14F-4D97-AF65-F5344CB8AC3E}">
        <p14:creationId xmlns:p14="http://schemas.microsoft.com/office/powerpoint/2010/main" val="57815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142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 in Patient Limit for Buprenorphine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2771" y="1624012"/>
            <a:ext cx="8207829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Licensed physicians who have had a waiver to treat 100 patients for at least 1 year can become eligible for the patient limit of 275 in one of two ways: </a:t>
            </a:r>
          </a:p>
          <a:p>
            <a:pPr lvl="1"/>
            <a:r>
              <a:rPr lang="en-US" dirty="0"/>
              <a:t>By holding additional credentialing</a:t>
            </a:r>
          </a:p>
          <a:p>
            <a:pPr lvl="2"/>
            <a:r>
              <a:rPr lang="en-US" dirty="0"/>
              <a:t>Board certification in addiction medicine or addiction psychiatry</a:t>
            </a:r>
          </a:p>
          <a:p>
            <a:pPr lvl="1"/>
            <a:r>
              <a:rPr lang="en-US" dirty="0"/>
              <a:t>By practicing in a “qualified practice setting”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E847D-5DAC-47BC-9971-DACE26DEF2AE}"/>
              </a:ext>
            </a:extLst>
          </p:cNvPr>
          <p:cNvSpPr txBox="1"/>
          <p:nvPr/>
        </p:nvSpPr>
        <p:spPr>
          <a:xfrm>
            <a:off x="87086" y="6057839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Understanding the Final Rule for a Patient Limit of 275.  https://www.samhsa.gov/sites/default/files/programs_campaigns/medication_assisted/understanding-patient-limit275.pdf.  Accessed Sept 2, 2017.</a:t>
            </a:r>
          </a:p>
        </p:txBody>
      </p:sp>
    </p:spTree>
    <p:extLst>
      <p:ext uri="{BB962C8B-B14F-4D97-AF65-F5344CB8AC3E}">
        <p14:creationId xmlns:p14="http://schemas.microsoft.com/office/powerpoint/2010/main" val="2654541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58C1-1771-435B-BEC1-16E65D7E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Physician Capacity to Treat OUD With Buprenorphine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A56C1-E0AA-4D90-84B6-7544B1B4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6AE8A-EF52-4754-A041-1DD38F97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988344"/>
            <a:ext cx="8334375" cy="3857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97235-2F4E-48D2-A34D-E533DC837E1B}"/>
              </a:ext>
            </a:extLst>
          </p:cNvPr>
          <p:cNvSpPr txBox="1"/>
          <p:nvPr/>
        </p:nvSpPr>
        <p:spPr>
          <a:xfrm>
            <a:off x="6400800" y="2394857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Median episode duration = 53 days (IQR 20-120)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52AD971-43E3-4C33-999A-41916EAFD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56" y="6216620"/>
            <a:ext cx="88424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Stein BD,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Sorbero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M, Dick AW,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Pacula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RL, Burns RM, Gordon AJ. Physician Capacity to Treat Opioid Use Disorder With Buprenorphine-Assisted Treatment. JAMA. 2016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Sep 20;316(11):1211-1212. PubMed PMID: 27654608. </a:t>
            </a:r>
          </a:p>
        </p:txBody>
      </p:sp>
    </p:spTree>
    <p:extLst>
      <p:ext uri="{BB962C8B-B14F-4D97-AF65-F5344CB8AC3E}">
        <p14:creationId xmlns:p14="http://schemas.microsoft.com/office/powerpoint/2010/main" val="38174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EFBAD4-10DD-4BF5-B8FD-38478624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Physician Monthly Census for Buprenorphine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8B3ADC4-CF34-46BF-A0A1-37E4D1DB1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287977"/>
              </p:ext>
            </p:extLst>
          </p:nvPr>
        </p:nvGraphicFramePr>
        <p:xfrm>
          <a:off x="457200" y="1408067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1FEA6-F676-4119-A326-7E9A9B75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9B318A4-6373-415C-A7C7-7EFE3C962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56" y="6216620"/>
            <a:ext cx="88424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Stein BD,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Sorbero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M, Dick AW,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Pacula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RL, Burns RM, Gordon AJ. Physician Capacity to Treat Opioid Use Disorder With Buprenorphine-Assisted Treatment. JAMA. 2016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Sep 20;316(11):1211-1212. PubMed PMID: 27654608. </a:t>
            </a:r>
          </a:p>
        </p:txBody>
      </p:sp>
    </p:spTree>
    <p:extLst>
      <p:ext uri="{BB962C8B-B14F-4D97-AF65-F5344CB8AC3E}">
        <p14:creationId xmlns:p14="http://schemas.microsoft.com/office/powerpoint/2010/main" val="239837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8091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CARA Allows</a:t>
            </a:r>
            <a:br>
              <a:rPr lang="en-US" dirty="0"/>
            </a:br>
            <a:r>
              <a:rPr lang="en-US" dirty="0"/>
              <a:t>Additional Prescribers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543909"/>
            <a:ext cx="8229600" cy="52578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Qualifying APRNs and PA-Cs given ability to prescribe buprenorphine for OUD until 10/1/21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Have to complete 24 hours of training to be eligible for a waiver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8 of the hours can be the course that physicians have traditionally taken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Follow the 30 and 100 patient limits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Works with, or is supervised by, a qualifying physician if required by state law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30086" y="6455228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Public Law 114-198. https://www.congress.gov/114/plaws/publ198/PLAW-114publ198.pdf.  Accessed Sept 2, 2017.</a:t>
            </a:r>
          </a:p>
        </p:txBody>
      </p:sp>
    </p:spTree>
    <p:extLst>
      <p:ext uri="{BB962C8B-B14F-4D97-AF65-F5344CB8AC3E}">
        <p14:creationId xmlns:p14="http://schemas.microsoft.com/office/powerpoint/2010/main" val="280753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879A61-CEB3-4553-B860-5605F0FC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Prescribers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A9374-8300-4167-BB71-338E62BF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patient waivers as of 8/29/17:</a:t>
            </a:r>
          </a:p>
          <a:p>
            <a:pPr lvl="1"/>
            <a:r>
              <a:rPr lang="en-US" dirty="0"/>
              <a:t>Nurse practitioners: 2,471 </a:t>
            </a:r>
          </a:p>
          <a:p>
            <a:pPr lvl="1"/>
            <a:r>
              <a:rPr lang="en-US" dirty="0"/>
              <a:t>Physician assistants: 687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EE7C3-8964-4D4C-B7B4-C33BC6DC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prevalence of opioid use disorders</a:t>
            </a:r>
          </a:p>
          <a:p>
            <a:r>
              <a:rPr lang="en-US" dirty="0"/>
              <a:t>Discuss the unmet needs for those with OUD</a:t>
            </a:r>
          </a:p>
          <a:p>
            <a:r>
              <a:rPr lang="en-US" dirty="0"/>
              <a:t>Provide information on buprenorphine for opioid use disorder</a:t>
            </a:r>
          </a:p>
          <a:p>
            <a:r>
              <a:rPr lang="en-US" dirty="0"/>
              <a:t>Discuss barriers to providing buprenorphine treatment</a:t>
            </a:r>
          </a:p>
          <a:p>
            <a:r>
              <a:rPr lang="en-US" dirty="0"/>
              <a:t>Review model programs that have been implemented to improve access to treatment</a:t>
            </a:r>
          </a:p>
          <a:p>
            <a:r>
              <a:rPr lang="en-US" dirty="0"/>
              <a:t>Review overdose risk factors and naloxone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E10-E729-4B5D-97C7-38BA699BC7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83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2091-4E9B-4479-9C26-E5693536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553F9-D2F9-43DE-806A-ED2D58E7C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2015, </a:t>
            </a:r>
          </a:p>
          <a:p>
            <a:pPr lvl="1"/>
            <a:r>
              <a:rPr lang="en-US" dirty="0"/>
              <a:t>990.8 million ambulatory care visits in the US</a:t>
            </a:r>
          </a:p>
          <a:p>
            <a:pPr lvl="1"/>
            <a:r>
              <a:rPr lang="en-US" dirty="0"/>
              <a:t>51.2% of these visits were to primary care</a:t>
            </a:r>
          </a:p>
          <a:p>
            <a:pPr lvl="1"/>
            <a:endParaRPr lang="en-US" dirty="0"/>
          </a:p>
          <a:p>
            <a:r>
              <a:rPr lang="en-US" dirty="0"/>
              <a:t>Primary care providers see the largest percentage of outpatients</a:t>
            </a:r>
          </a:p>
          <a:p>
            <a:r>
              <a:rPr lang="en-US" dirty="0"/>
              <a:t>Primary care providers have an opportunity to provide treatment and have an impact on the opioid epidemic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64265-5F43-4A72-9CAF-F4A25917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AA257-34C4-4E0E-8B13-810405273C27}"/>
              </a:ext>
            </a:extLst>
          </p:cNvPr>
          <p:cNvSpPr/>
          <p:nvPr/>
        </p:nvSpPr>
        <p:spPr>
          <a:xfrm>
            <a:off x="228600" y="6291867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Rui P, </a:t>
            </a:r>
            <a:r>
              <a:rPr lang="en-US" sz="1000" dirty="0" err="1">
                <a:latin typeface="Calibri" panose="020F0502020204030204" pitchFamily="34" charset="0"/>
              </a:rPr>
              <a:t>Okeyode</a:t>
            </a:r>
            <a:r>
              <a:rPr lang="en-US" sz="1000" dirty="0">
                <a:latin typeface="Calibri" panose="020F0502020204030204" pitchFamily="34" charset="0"/>
              </a:rPr>
              <a:t> T. National Ambulatory Medical Care Survey: 2015 State and National Summary Tables. Available from: http://www.cdc.gov/nchs/ahcd/ahcd_ products.htm.</a:t>
            </a:r>
            <a:endParaRPr lang="en-U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3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8091E03-6D9B-488B-B758-D03255D9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64" y="-231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Care Providing SUD </a:t>
            </a:r>
            <a:r>
              <a:rPr lang="en-US" dirty="0" err="1"/>
              <a:t>Tx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B613D-99A4-4514-9A29-DCE6E87F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9A354-6923-4A11-A16C-6846F788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0" y="1019377"/>
            <a:ext cx="5887811" cy="5284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9D50A5-CD33-4E30-8C61-36179FFD65C8}"/>
              </a:ext>
            </a:extLst>
          </p:cNvPr>
          <p:cNvSpPr/>
          <p:nvPr/>
        </p:nvSpPr>
        <p:spPr>
          <a:xfrm>
            <a:off x="84364" y="6304002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Lucida Grande"/>
              </a:rPr>
              <a:t>Margaret E. Mattson, Ph.D. and Sean Lynch, Ph.D., L.C.S.W. </a:t>
            </a:r>
            <a:r>
              <a:rPr lang="en-US" sz="1000" i="1" dirty="0">
                <a:latin typeface="Lucida Grande"/>
              </a:rPr>
              <a:t>The CBHSQ Report: Medication Prescribing and Behavioral Treatment for Substance Use Disorders in Physician Office Settings</a:t>
            </a:r>
            <a:r>
              <a:rPr lang="en-US" sz="1000" dirty="0">
                <a:latin typeface="Lucida Grande"/>
              </a:rPr>
              <a:t>. Substance Abuse and Mental Health Services Administration, Center for Behavioral Health Statistics and Quality. Rockville, MD.</a:t>
            </a: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64477B-C8E5-4F5A-B29E-06F1F254C595}"/>
              </a:ext>
            </a:extLst>
          </p:cNvPr>
          <p:cNvSpPr/>
          <p:nvPr/>
        </p:nvSpPr>
        <p:spPr>
          <a:xfrm>
            <a:off x="2156731" y="4548623"/>
            <a:ext cx="51244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Patient’s PCP wrote 32.5% of the prescriptions for SUD.  34.3% included some sort of behavioral treatment, 27.1% including both psychotherapy and other mental health counseling.</a:t>
            </a:r>
            <a:endParaRPr lang="en-US" sz="1000" dirty="0"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1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FDA-approved Medications for </a:t>
            </a:r>
            <a:br>
              <a:rPr lang="en-US"/>
            </a:br>
            <a:r>
              <a:rPr lang="en-US"/>
              <a:t>Opioid Use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Full agonist</a:t>
            </a:r>
          </a:p>
          <a:p>
            <a:pPr lvl="1"/>
            <a:r>
              <a:rPr lang="en-US" sz="2800" dirty="0"/>
              <a:t>Methadone</a:t>
            </a:r>
          </a:p>
          <a:p>
            <a:r>
              <a:rPr lang="en-US" dirty="0"/>
              <a:t>Partial agonist</a:t>
            </a:r>
          </a:p>
          <a:p>
            <a:pPr lvl="1"/>
            <a:r>
              <a:rPr lang="en-US" sz="2800" dirty="0"/>
              <a:t>Buprenorphine/naloxone</a:t>
            </a:r>
          </a:p>
          <a:p>
            <a:pPr lvl="1"/>
            <a:r>
              <a:rPr lang="en-US" sz="2800" dirty="0"/>
              <a:t>Buprenorphine</a:t>
            </a:r>
          </a:p>
          <a:p>
            <a:r>
              <a:rPr lang="en-US" dirty="0"/>
              <a:t>Antagonist</a:t>
            </a:r>
          </a:p>
          <a:p>
            <a:pPr lvl="1"/>
            <a:r>
              <a:rPr lang="en-US" sz="2800" dirty="0"/>
              <a:t>Naltrexone</a:t>
            </a:r>
          </a:p>
          <a:p>
            <a:pPr lvl="1"/>
            <a:r>
              <a:rPr lang="en-US" sz="2800" dirty="0"/>
              <a:t>Naltrexone-XR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B9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B9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B9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EB9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2000, DATA was passed which allowed physicians to treat patients with opioid use disorder with schedule III-V drugs which were specifically approved by the FDA for opioid use disorder</a:t>
            </a:r>
          </a:p>
          <a:p>
            <a:r>
              <a:rPr lang="en-US" dirty="0"/>
              <a:t>In 2002, FDA approved buprenorphine and buprenorphine/naloxone for treatment of opioid use disorder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11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Buprenorphine/Naloxone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/>
              <a:t>Buprenorphine – partial mu-opioid agonist which partially binds to the opioid receptor</a:t>
            </a:r>
          </a:p>
          <a:p>
            <a:pPr lvl="1"/>
            <a:r>
              <a:rPr lang="en-US"/>
              <a:t>Has very high affinity for mu receptor</a:t>
            </a:r>
          </a:p>
          <a:p>
            <a:pPr lvl="1"/>
            <a:r>
              <a:rPr lang="en-US"/>
              <a:t>Has slow dissociation from mu receptor</a:t>
            </a:r>
          </a:p>
          <a:p>
            <a:r>
              <a:rPr lang="en-US"/>
              <a:t>Because it is a partial mu agonist it has a ceiling effect, which means larger doses do not result in larger effects, so safer in overdose (with some exceptions)</a:t>
            </a:r>
          </a:p>
          <a:p>
            <a:r>
              <a:rPr lang="en-US"/>
              <a:t>Naloxone – opioid antagonist which is not active if the medication is taken as directed</a:t>
            </a:r>
          </a:p>
          <a:p>
            <a:pPr lvl="1"/>
            <a:r>
              <a:rPr lang="en-US">
                <a:solidFill>
                  <a:schemeClr val="tx1">
                    <a:lumMod val="95000"/>
                  </a:schemeClr>
                </a:solidFill>
              </a:rPr>
              <a:t>Naloxone 2-10% bioavailable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3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500">
                <a:solidFill>
                  <a:schemeClr val="accent1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Mu-Opioid Effects</a:t>
            </a:r>
            <a:endParaRPr sz="5500">
              <a:solidFill>
                <a:schemeClr val="accent1"/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28800"/>
            <a:ext cx="7239000" cy="4800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504153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D595D4-7C96-4B50-87BB-5282B57A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CF47A-B166-4FAC-B1F2-94A6FEE7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BB6F9D-51AD-4540-A853-B20ABAF7106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96077428"/>
              </p:ext>
            </p:extLst>
          </p:nvPr>
        </p:nvGraphicFramePr>
        <p:xfrm>
          <a:off x="555948" y="1417638"/>
          <a:ext cx="8032104" cy="5209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584">
                  <a:extLst>
                    <a:ext uri="{9D8B030D-6E8A-4147-A177-3AD203B41FA5}">
                      <a16:colId xmlns:a16="http://schemas.microsoft.com/office/drawing/2014/main" val="4005196371"/>
                    </a:ext>
                  </a:extLst>
                </a:gridCol>
                <a:gridCol w="1023481">
                  <a:extLst>
                    <a:ext uri="{9D8B030D-6E8A-4147-A177-3AD203B41FA5}">
                      <a16:colId xmlns:a16="http://schemas.microsoft.com/office/drawing/2014/main" val="2230452467"/>
                    </a:ext>
                  </a:extLst>
                </a:gridCol>
                <a:gridCol w="932575">
                  <a:extLst>
                    <a:ext uri="{9D8B030D-6E8A-4147-A177-3AD203B41FA5}">
                      <a16:colId xmlns:a16="http://schemas.microsoft.com/office/drawing/2014/main" val="4138640243"/>
                    </a:ext>
                  </a:extLst>
                </a:gridCol>
                <a:gridCol w="1044621">
                  <a:extLst>
                    <a:ext uri="{9D8B030D-6E8A-4147-A177-3AD203B41FA5}">
                      <a16:colId xmlns:a16="http://schemas.microsoft.com/office/drawing/2014/main" val="1267183099"/>
                    </a:ext>
                  </a:extLst>
                </a:gridCol>
                <a:gridCol w="1270385">
                  <a:extLst>
                    <a:ext uri="{9D8B030D-6E8A-4147-A177-3AD203B41FA5}">
                      <a16:colId xmlns:a16="http://schemas.microsoft.com/office/drawing/2014/main" val="3524011311"/>
                    </a:ext>
                  </a:extLst>
                </a:gridCol>
                <a:gridCol w="1480458">
                  <a:extLst>
                    <a:ext uri="{9D8B030D-6E8A-4147-A177-3AD203B41FA5}">
                      <a16:colId xmlns:a16="http://schemas.microsoft.com/office/drawing/2014/main" val="295218595"/>
                    </a:ext>
                  </a:extLst>
                </a:gridCol>
              </a:tblGrid>
              <a:tr h="669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tab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SL film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Buccal film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Implant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Long-acting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injectable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284649135"/>
                  </a:ext>
                </a:extLst>
              </a:tr>
              <a:tr h="527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buprenorphine (generic)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967856761"/>
                  </a:ext>
                </a:extLst>
              </a:tr>
              <a:tr h="468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bup/nx (generic)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48023823"/>
                  </a:ext>
                </a:extLst>
              </a:tr>
              <a:tr h="468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Suboxone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463429558"/>
                  </a:ext>
                </a:extLst>
              </a:tr>
              <a:tr h="468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Zubsolv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29956355"/>
                  </a:ext>
                </a:extLst>
              </a:tr>
              <a:tr h="468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Bunavail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298873020"/>
                  </a:ext>
                </a:extLst>
              </a:tr>
              <a:tr h="468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Probuphine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x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101239526"/>
                  </a:ext>
                </a:extLst>
              </a:tr>
              <a:tr h="468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Sublocade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x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7595319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0D00C35-3A67-4A60-A551-E7CF02C8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32729" y="29333"/>
            <a:ext cx="1558119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Formulations of buprenorphine for treatment of OUD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7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610A46-B4F4-4692-B56E-FC4131AF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Dose equivalents of sublingual and buccal formulations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DF0DE3-2D18-41D8-B1D9-76FC4EB6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360637-86DB-4157-8BA9-8AD60C399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45694"/>
              </p:ext>
            </p:extLst>
          </p:nvPr>
        </p:nvGraphicFramePr>
        <p:xfrm>
          <a:off x="97971" y="1242196"/>
          <a:ext cx="8752115" cy="5349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715">
                  <a:extLst>
                    <a:ext uri="{9D8B030D-6E8A-4147-A177-3AD203B41FA5}">
                      <a16:colId xmlns:a16="http://schemas.microsoft.com/office/drawing/2014/main" val="3658439144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080750096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508305739"/>
                    </a:ext>
                  </a:extLst>
                </a:gridCol>
                <a:gridCol w="1055931">
                  <a:extLst>
                    <a:ext uri="{9D8B030D-6E8A-4147-A177-3AD203B41FA5}">
                      <a16:colId xmlns:a16="http://schemas.microsoft.com/office/drawing/2014/main" val="2149287952"/>
                    </a:ext>
                  </a:extLst>
                </a:gridCol>
                <a:gridCol w="1164766">
                  <a:extLst>
                    <a:ext uri="{9D8B030D-6E8A-4147-A177-3AD203B41FA5}">
                      <a16:colId xmlns:a16="http://schemas.microsoft.com/office/drawing/2014/main" val="511369994"/>
                    </a:ext>
                  </a:extLst>
                </a:gridCol>
                <a:gridCol w="1164766">
                  <a:extLst>
                    <a:ext uri="{9D8B030D-6E8A-4147-A177-3AD203B41FA5}">
                      <a16:colId xmlns:a16="http://schemas.microsoft.com/office/drawing/2014/main" val="3771749973"/>
                    </a:ext>
                  </a:extLst>
                </a:gridCol>
                <a:gridCol w="1164766">
                  <a:extLst>
                    <a:ext uri="{9D8B030D-6E8A-4147-A177-3AD203B41FA5}">
                      <a16:colId xmlns:a16="http://schemas.microsoft.com/office/drawing/2014/main" val="1750039825"/>
                    </a:ext>
                  </a:extLst>
                </a:gridCol>
              </a:tblGrid>
              <a:tr h="675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Equivalent Buprenorphine Dose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(Naloxone Dose Noted if Included in Formulation)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06697"/>
                  </a:ext>
                </a:extLst>
              </a:tr>
              <a:tr h="473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mg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mg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 mg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 mg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 mg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 mg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988631981"/>
                  </a:ext>
                </a:extLst>
              </a:tr>
              <a:tr h="675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buprenorphine</a:t>
                      </a:r>
                      <a:r>
                        <a:rPr lang="en-US" sz="2400" dirty="0">
                          <a:effectLst/>
                        </a:rPr>
                        <a:t> (generic)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829839555"/>
                  </a:ext>
                </a:extLst>
              </a:tr>
              <a:tr h="675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bup/nx (generic)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2/0.5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8/2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867164707"/>
                  </a:ext>
                </a:extLst>
              </a:tr>
              <a:tr h="675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Suboxone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(bup/nx)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2/0.5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4/1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12/3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37557499"/>
                  </a:ext>
                </a:extLst>
              </a:tr>
              <a:tr h="675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Zubsolv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(bup/nx)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0.7/0.18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1.4/0.36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2.9/0.71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5.7/1.4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8.6/2.1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11.4/2.9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827996942"/>
                  </a:ext>
                </a:extLst>
              </a:tr>
              <a:tr h="675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Bunavail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(bup/nx)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2.1/0.3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4.2/0.7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6.3/1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6751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01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Buprenorphine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start on buprenorphine, patients need to be in visible opioid withdrawal otherwise risk precipitated withdrawal </a:t>
            </a:r>
          </a:p>
          <a:p>
            <a:r>
              <a:rPr lang="en-US" dirty="0"/>
              <a:t>Induction is typically 4-8 mg of buprenorphine</a:t>
            </a:r>
          </a:p>
          <a:p>
            <a:r>
              <a:rPr lang="en-US" dirty="0"/>
              <a:t>Induction and stabilization is usually accomplished in a matter of 7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9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Buprenorphine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usually come to office weekly at first</a:t>
            </a:r>
          </a:p>
          <a:p>
            <a:r>
              <a:rPr lang="en-US" dirty="0"/>
              <a:t>Get 1-week supply of medication</a:t>
            </a:r>
          </a:p>
          <a:p>
            <a:r>
              <a:rPr lang="en-US" dirty="0"/>
              <a:t>Give urine specimen each visit</a:t>
            </a:r>
          </a:p>
          <a:p>
            <a:r>
              <a:rPr lang="en-US" dirty="0"/>
              <a:t>Need to do some form of psychosocial treatment</a:t>
            </a:r>
          </a:p>
          <a:p>
            <a:r>
              <a:rPr lang="en-US" dirty="0"/>
              <a:t>When stable, advance treatment, giving 2-week supply of medication</a:t>
            </a:r>
          </a:p>
          <a:p>
            <a:r>
              <a:rPr lang="en-US" dirty="0"/>
              <a:t>If there is a lapse, then resume weekly visits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29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8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6199D-9841-4720-B161-0F547CE7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C4B7-AC7E-4C66-8B2E-C3DBDB25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960"/>
            <a:ext cx="9144000" cy="40620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2E056-9B4B-4DAD-89FD-07D7A5007F79}"/>
              </a:ext>
            </a:extLst>
          </p:cNvPr>
          <p:cNvSpPr/>
          <p:nvPr/>
        </p:nvSpPr>
        <p:spPr>
          <a:xfrm>
            <a:off x="217714" y="6045239"/>
            <a:ext cx="8708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Substance Abuse and Mental Health Services Administration. (2017). </a:t>
            </a:r>
            <a:r>
              <a:rPr lang="en-US" sz="1000" i="1" dirty="0">
                <a:latin typeface="Calibri" panose="020F0502020204030204" pitchFamily="34" charset="0"/>
              </a:rPr>
              <a:t>Key substance use and mental health indicators in the United States: Results from the 2016 National Survey on Drug Use and Health</a:t>
            </a:r>
            <a:r>
              <a:rPr lang="en-US" sz="1000" dirty="0">
                <a:latin typeface="Calibri" panose="020F0502020204030204" pitchFamily="34" charset="0"/>
              </a:rPr>
              <a:t> (HHS Publication No. SMA 17-5044, NSDUH Series H-52). Rockville, MD: Center for Behavioral Health Statistics and Quality, Substance Abuse and Mental Health Services Administration. Retrieved from https://www.samhsa.gov/data/</a:t>
            </a:r>
          </a:p>
        </p:txBody>
      </p:sp>
    </p:spTree>
    <p:extLst>
      <p:ext uri="{BB962C8B-B14F-4D97-AF65-F5344CB8AC3E}">
        <p14:creationId xmlns:p14="http://schemas.microsoft.com/office/powerpoint/2010/main" val="646425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4AF6-BF5A-4443-BF7B-0CEC139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Implantable buprenorphine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Probuphine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1054-1610-47CB-8E72-43BEF9301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rods implanted in arm, 74.2 mg each (equivalent to 80 mg of buprenorphine </a:t>
            </a:r>
            <a:r>
              <a:rPr lang="en-US" dirty="0" err="1"/>
              <a:t>HCl</a:t>
            </a:r>
            <a:r>
              <a:rPr lang="en-US" dirty="0"/>
              <a:t>) </a:t>
            </a:r>
          </a:p>
          <a:p>
            <a:r>
              <a:rPr lang="en-US" dirty="0"/>
              <a:t>Patients stable on 8 mg of buprenorphine or less</a:t>
            </a:r>
          </a:p>
          <a:p>
            <a:r>
              <a:rPr lang="en-US" dirty="0"/>
              <a:t>Implanted and removed by someone who can perform minor surgical procedures</a:t>
            </a:r>
          </a:p>
          <a:p>
            <a:r>
              <a:rPr lang="en-US" dirty="0"/>
              <a:t>Removed after 6 months, new rods can be implanted in the other arm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691C-152C-49B7-8B8F-003B0C46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87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C755-301E-4B5F-B113-1256EF44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Long-acting injectable buprenorphine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Sublocade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AEFE-C8C2-4C93-8BF5-72E32D93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6277"/>
            <a:ext cx="8229600" cy="47091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7 days with </a:t>
            </a:r>
            <a:r>
              <a:rPr lang="en-US" dirty="0" err="1"/>
              <a:t>transmucosal</a:t>
            </a:r>
            <a:r>
              <a:rPr lang="en-US" dirty="0"/>
              <a:t> buprenorphine (8-24 mg)</a:t>
            </a:r>
          </a:p>
          <a:p>
            <a:r>
              <a:rPr lang="en-US" dirty="0"/>
              <a:t>300 mg SC x2 months</a:t>
            </a:r>
          </a:p>
          <a:p>
            <a:r>
              <a:rPr lang="en-US" dirty="0"/>
              <a:t>100 mg SC monthly thereafter for maintenance</a:t>
            </a:r>
          </a:p>
          <a:p>
            <a:pPr lvl="1"/>
            <a:r>
              <a:rPr lang="en-US" dirty="0"/>
              <a:t>May increase to 300 mg monthly if suboptimal response to 100 mg (+UDS, self-reported use)</a:t>
            </a:r>
          </a:p>
          <a:p>
            <a:r>
              <a:rPr lang="en-US" dirty="0"/>
              <a:t>Minimum time between doses = 26 days</a:t>
            </a:r>
          </a:p>
          <a:p>
            <a:r>
              <a:rPr lang="en-US" dirty="0"/>
              <a:t>Steady state in 4-6 months</a:t>
            </a:r>
          </a:p>
          <a:p>
            <a:r>
              <a:rPr lang="en-US" dirty="0"/>
              <a:t>If missed dose, give as soon as possible</a:t>
            </a:r>
          </a:p>
          <a:p>
            <a:pPr lvl="1"/>
            <a:r>
              <a:rPr lang="en-US" dirty="0"/>
              <a:t>Noted that occasional delays up to 2 weeks may not have clinically significant impact</a:t>
            </a:r>
          </a:p>
          <a:p>
            <a:r>
              <a:rPr lang="en-US" dirty="0"/>
              <a:t>After steady state is achieved, patients stopping injections may have buprenorphine detectable in plasma for up to 12 months</a:t>
            </a:r>
          </a:p>
          <a:p>
            <a:r>
              <a:rPr lang="en-US" dirty="0"/>
              <a:t>Correlation between plasma and urine concentrations not studied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47A5B-5164-4189-94E8-D6AFDE2F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28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BFD4-222D-47CA-95E6-6FD95541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 to PCPs Prescribing Buprenorphine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5465A-C8A9-428A-981E-EBB1576A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/>
          </a:bodyPr>
          <a:lstStyle/>
          <a:p>
            <a:r>
              <a:rPr lang="en-US" dirty="0"/>
              <a:t>Provided wavier training to 120 physicians in WA</a:t>
            </a:r>
          </a:p>
          <a:p>
            <a:r>
              <a:rPr lang="en-US" dirty="0"/>
              <a:t>Surveyed 7 months after course</a:t>
            </a:r>
          </a:p>
          <a:p>
            <a:r>
              <a:rPr lang="en-US" dirty="0"/>
              <a:t>92 responded</a:t>
            </a:r>
          </a:p>
          <a:p>
            <a:pPr lvl="1" indent="-283210"/>
            <a:r>
              <a:rPr lang="en-US" dirty="0"/>
              <a:t>78 responses included</a:t>
            </a:r>
            <a:endParaRPr lang="en-US" sz="2800" dirty="0"/>
          </a:p>
          <a:p>
            <a:r>
              <a:rPr lang="en-US" dirty="0"/>
              <a:t>50 (64.1%) obtained their waiver</a:t>
            </a:r>
          </a:p>
          <a:p>
            <a:r>
              <a:rPr lang="en-US" dirty="0"/>
              <a:t>22 (28.2%) started prescribing buprenorphine</a:t>
            </a:r>
          </a:p>
          <a:p>
            <a:pPr lvl="1" indent="-283210"/>
            <a:r>
              <a:rPr lang="en-US" dirty="0"/>
              <a:t>21 (95%) were family medicine</a:t>
            </a:r>
          </a:p>
          <a:p>
            <a:pPr lvl="1" indent="-283210"/>
            <a:r>
              <a:rPr lang="en-US" dirty="0"/>
              <a:t>1 psychiatrist</a:t>
            </a:r>
          </a:p>
          <a:p>
            <a:pPr indent="-283210"/>
            <a:r>
              <a:rPr lang="en-US" dirty="0"/>
              <a:t>9 placed their name on SAMHSA treatment locator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FB2FA-FF71-472C-972A-1C82B9B8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7119F-19A1-416F-A296-31D9BF014595}"/>
              </a:ext>
            </a:extLst>
          </p:cNvPr>
          <p:cNvSpPr/>
          <p:nvPr/>
        </p:nvSpPr>
        <p:spPr>
          <a:xfrm>
            <a:off x="239486" y="6376194"/>
            <a:ext cx="844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Hutchinson E, Catlin M, </a:t>
            </a:r>
            <a:r>
              <a:rPr lang="en-US" sz="1000" dirty="0" err="1">
                <a:latin typeface="Calibri" panose="020F0502020204030204" pitchFamily="34" charset="0"/>
              </a:rPr>
              <a:t>Andrilla</a:t>
            </a:r>
            <a:r>
              <a:rPr lang="en-US" sz="1000" dirty="0">
                <a:latin typeface="Calibri" panose="020F0502020204030204" pitchFamily="34" charset="0"/>
              </a:rPr>
              <a:t> CH, Baldwin LM, Rosenblatt RA. Barriers to primary care physicians prescribing buprenorphine. Ann Fam Med. 2014</a:t>
            </a:r>
          </a:p>
          <a:p>
            <a:r>
              <a:rPr lang="en-US" sz="1000" dirty="0">
                <a:latin typeface="Calibri" panose="020F0502020204030204" pitchFamily="34" charset="0"/>
              </a:rPr>
              <a:t>Mar-Apr;12(2):128-33. PubMed PMID: 24615308</a:t>
            </a:r>
          </a:p>
        </p:txBody>
      </p:sp>
    </p:spTree>
    <p:extLst>
      <p:ext uri="{BB962C8B-B14F-4D97-AF65-F5344CB8AC3E}">
        <p14:creationId xmlns:p14="http://schemas.microsoft.com/office/powerpoint/2010/main" val="721238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EFAB-0D24-436A-A5FF-172B9522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5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Barriers to Prescribing Buprenorphine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58B6B-6BF9-4475-B5C3-3B2AE7D4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3FE5E-465F-42DB-BC4D-A068DA6E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06" y="1269577"/>
            <a:ext cx="7204994" cy="49393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B92848-1A33-469F-BDC0-21E4878181AC}"/>
              </a:ext>
            </a:extLst>
          </p:cNvPr>
          <p:cNvSpPr/>
          <p:nvPr/>
        </p:nvSpPr>
        <p:spPr>
          <a:xfrm>
            <a:off x="239486" y="6376194"/>
            <a:ext cx="844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Hutchinson E, Catlin M, </a:t>
            </a:r>
            <a:r>
              <a:rPr lang="en-US" sz="1000" dirty="0" err="1">
                <a:latin typeface="Calibri" panose="020F0502020204030204" pitchFamily="34" charset="0"/>
              </a:rPr>
              <a:t>Andrilla</a:t>
            </a:r>
            <a:r>
              <a:rPr lang="en-US" sz="1000" dirty="0">
                <a:latin typeface="Calibri" panose="020F0502020204030204" pitchFamily="34" charset="0"/>
              </a:rPr>
              <a:t> CH, Baldwin LM, Rosenblatt RA. Barriers to primary care physicians prescribing buprenorphine. Ann Fam Med. 2014</a:t>
            </a:r>
          </a:p>
          <a:p>
            <a:r>
              <a:rPr lang="en-US" sz="1000" dirty="0">
                <a:latin typeface="Calibri" panose="020F0502020204030204" pitchFamily="34" charset="0"/>
              </a:rPr>
              <a:t>Mar-Apr;12(2):128-33. PubMed PMID: 24615308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8CBDE2-A0FF-497B-A9C8-2A84114DBE4E}"/>
              </a:ext>
            </a:extLst>
          </p:cNvPr>
          <p:cNvSpPr/>
          <p:nvPr/>
        </p:nvSpPr>
        <p:spPr>
          <a:xfrm>
            <a:off x="7108371" y="3113315"/>
            <a:ext cx="696686" cy="26887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9A4801-0F0D-452A-A4C9-727927F967A1}"/>
              </a:ext>
            </a:extLst>
          </p:cNvPr>
          <p:cNvSpPr/>
          <p:nvPr/>
        </p:nvSpPr>
        <p:spPr>
          <a:xfrm>
            <a:off x="2041746" y="2013858"/>
            <a:ext cx="696686" cy="37882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947C06-0C04-42AB-BDA0-AACA1C6E1CC9}"/>
              </a:ext>
            </a:extLst>
          </p:cNvPr>
          <p:cNvSpPr/>
          <p:nvPr/>
        </p:nvSpPr>
        <p:spPr>
          <a:xfrm>
            <a:off x="4223657" y="3113314"/>
            <a:ext cx="696686" cy="26887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ED7A-39F7-428F-8821-818C06ED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Facilitators and Barriers of Implementing Buprenorphine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037F2-98F2-4A77-B68C-4E1390B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61821-6E42-40BA-9965-7413D546D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498314"/>
            <a:ext cx="8134350" cy="4629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9604DB-62CC-47E8-8081-9ECBD1BF44DC}"/>
              </a:ext>
            </a:extLst>
          </p:cNvPr>
          <p:cNvSpPr/>
          <p:nvPr/>
        </p:nvSpPr>
        <p:spPr>
          <a:xfrm>
            <a:off x="234042" y="6244080"/>
            <a:ext cx="8675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Barry DT, Irwin KS, Jones ES, Becker WC, </a:t>
            </a:r>
            <a:r>
              <a:rPr lang="en-US" sz="1000" dirty="0" err="1">
                <a:latin typeface="Calibri" panose="020F0502020204030204" pitchFamily="34" charset="0"/>
              </a:rPr>
              <a:t>Tetrault</a:t>
            </a:r>
            <a:r>
              <a:rPr lang="en-US" sz="1000" dirty="0">
                <a:latin typeface="Calibri" panose="020F0502020204030204" pitchFamily="34" charset="0"/>
              </a:rPr>
              <a:t> JM, Sullivan LE, Hansen H, O'Connor PG, </a:t>
            </a:r>
            <a:r>
              <a:rPr lang="en-US" sz="1000" dirty="0" err="1">
                <a:latin typeface="Calibri" panose="020F0502020204030204" pitchFamily="34" charset="0"/>
              </a:rPr>
              <a:t>Schottenfeld</a:t>
            </a:r>
            <a:r>
              <a:rPr lang="en-US" sz="1000" dirty="0">
                <a:latin typeface="Calibri" panose="020F0502020204030204" pitchFamily="34" charset="0"/>
              </a:rPr>
              <a:t> RS, </a:t>
            </a:r>
            <a:r>
              <a:rPr lang="en-US" sz="1000" dirty="0" err="1">
                <a:latin typeface="Calibri" panose="020F0502020204030204" pitchFamily="34" charset="0"/>
              </a:rPr>
              <a:t>Fiellin</a:t>
            </a:r>
            <a:r>
              <a:rPr lang="en-US" sz="1000" dirty="0">
                <a:latin typeface="Calibri" panose="020F0502020204030204" pitchFamily="34" charset="0"/>
              </a:rPr>
              <a:t> DA. Integrating buprenorphine treatment</a:t>
            </a:r>
          </a:p>
          <a:p>
            <a:r>
              <a:rPr lang="en-US" sz="1000" dirty="0">
                <a:latin typeface="Calibri" panose="020F0502020204030204" pitchFamily="34" charset="0"/>
              </a:rPr>
              <a:t>into office-based practice: a qualitative study. J Gen Intern Med. 2009 Feb;24(2):218-25. PubMed PMID: 19089500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10517-B81C-4D4E-B9F3-2992896B66E5}"/>
              </a:ext>
            </a:extLst>
          </p:cNvPr>
          <p:cNvSpPr/>
          <p:nvPr/>
        </p:nvSpPr>
        <p:spPr>
          <a:xfrm>
            <a:off x="2819400" y="2390775"/>
            <a:ext cx="5800725" cy="1009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ED4A4-3BEB-4DF9-92C8-BB03384F9D55}"/>
              </a:ext>
            </a:extLst>
          </p:cNvPr>
          <p:cNvSpPr/>
          <p:nvPr/>
        </p:nvSpPr>
        <p:spPr>
          <a:xfrm>
            <a:off x="2724150" y="4105275"/>
            <a:ext cx="5895975" cy="162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74EBF-8156-49F9-9352-A6D1BEB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550"/>
            <a:ext cx="7086600" cy="1828800"/>
          </a:xfrm>
        </p:spPr>
        <p:txBody>
          <a:bodyPr/>
          <a:lstStyle/>
          <a:p>
            <a:r>
              <a:rPr lang="en-US" dirty="0"/>
              <a:t>Massachusetts: Nurse Care Manager (NCM)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51832-21AA-4836-B48E-E2AC58C1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B6CC6-6A7A-4B37-B701-08202D9EF654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3990988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E52EAC-E346-4263-AD03-026E1D7F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50A4B-415D-4468-93D4-EC1091F1D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coordinator (previous medical assistant) trained to collect standardized intake info</a:t>
            </a:r>
          </a:p>
          <a:p>
            <a:r>
              <a:rPr lang="en-US" dirty="0"/>
              <a:t>Nurse program director reviewed the intake and triaged the patient to</a:t>
            </a:r>
          </a:p>
          <a:p>
            <a:pPr lvl="1"/>
            <a:r>
              <a:rPr lang="en-US" dirty="0"/>
              <a:t>NCM and physician intake appointments </a:t>
            </a:r>
          </a:p>
          <a:p>
            <a:pPr lvl="1"/>
            <a:r>
              <a:rPr lang="en-US" dirty="0"/>
              <a:t>other treatment options</a:t>
            </a:r>
          </a:p>
          <a:p>
            <a:r>
              <a:rPr lang="en-US" dirty="0"/>
              <a:t>NCM (RNs) completed 1 day buprenorphine training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3CD69-2FF2-4EB9-A862-8BDF6CE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B5772-7E39-4C92-9774-760D0A48386D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2048979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E52EAC-E346-4263-AD03-026E1D7F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50A4B-415D-4468-93D4-EC1091F1D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NCMs followed treatment protocols and performed patient care roles</a:t>
            </a:r>
          </a:p>
          <a:p>
            <a:pPr lvl="1"/>
            <a:r>
              <a:rPr lang="en-US" dirty="0"/>
              <a:t>Assess for appropriateness for OBOT</a:t>
            </a:r>
          </a:p>
          <a:p>
            <a:pPr lvl="1"/>
            <a:r>
              <a:rPr lang="en-US" dirty="0"/>
              <a:t>Educate patients</a:t>
            </a:r>
          </a:p>
          <a:p>
            <a:pPr lvl="1"/>
            <a:r>
              <a:rPr lang="en-US" dirty="0"/>
              <a:t>Obtain informed consent</a:t>
            </a:r>
          </a:p>
          <a:p>
            <a:pPr lvl="1"/>
            <a:r>
              <a:rPr lang="en-US" dirty="0"/>
              <a:t>Develop treatment plans</a:t>
            </a:r>
          </a:p>
          <a:p>
            <a:pPr lvl="1"/>
            <a:r>
              <a:rPr lang="en-US" dirty="0"/>
              <a:t>Oversee medication management</a:t>
            </a:r>
          </a:p>
          <a:p>
            <a:pPr lvl="1"/>
            <a:r>
              <a:rPr lang="en-US" dirty="0"/>
              <a:t>Refer to other addiction treatment</a:t>
            </a:r>
          </a:p>
          <a:p>
            <a:pPr lvl="1"/>
            <a:r>
              <a:rPr lang="en-US" dirty="0"/>
              <a:t>Monitor for treatment adherence</a:t>
            </a:r>
          </a:p>
          <a:p>
            <a:pPr lvl="1"/>
            <a:r>
              <a:rPr lang="en-US" dirty="0"/>
              <a:t>Communicate with prescribing physicians, addiction counselors, and pharmacists</a:t>
            </a:r>
          </a:p>
          <a:p>
            <a:pPr lvl="2"/>
            <a:r>
              <a:rPr lang="en-US" dirty="0"/>
              <a:t>pharmacist collaboration allowed buprenorphine prescriptions with multiple refills and cancelation of the refills if the patient was non-adherent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3CD69-2FF2-4EB9-A862-8BDF6CE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65BC70-B3FB-4CCD-B1FE-C8FA7C8C0750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422339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771E-BACF-463C-81CE-57035C62F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Physicians </a:t>
            </a:r>
          </a:p>
          <a:p>
            <a:pPr lvl="1"/>
            <a:r>
              <a:rPr lang="en-US" dirty="0"/>
              <a:t>Reviewed and supplemented the NCM assessments </a:t>
            </a:r>
          </a:p>
          <a:p>
            <a:pPr lvl="1"/>
            <a:r>
              <a:rPr lang="en-US" dirty="0"/>
              <a:t>Reviewed lab results</a:t>
            </a:r>
          </a:p>
          <a:p>
            <a:pPr lvl="1"/>
            <a:r>
              <a:rPr lang="en-US" dirty="0"/>
              <a:t>Performed physical exams</a:t>
            </a:r>
          </a:p>
          <a:p>
            <a:pPr lvl="1"/>
            <a:r>
              <a:rPr lang="en-US" dirty="0"/>
              <a:t>Prescribed buprenorphine </a:t>
            </a:r>
          </a:p>
          <a:p>
            <a:pPr lvl="1"/>
            <a:r>
              <a:rPr lang="en-US" dirty="0"/>
              <a:t>Followed patients at least every 6 months, more frequently if needed </a:t>
            </a:r>
          </a:p>
          <a:p>
            <a:pPr lvl="1"/>
            <a:r>
              <a:rPr lang="en-US" dirty="0"/>
              <a:t>Co-management with psychiatrist if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96F12-971B-4D0D-ADAB-4A67EB83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F4C2A0F-1980-41E1-BB5D-6CF9123C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62744-77B5-49EC-9413-EBC3832E57A1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366877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771E-BACF-463C-81CE-57035C62F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stages of treatment</a:t>
            </a:r>
          </a:p>
          <a:p>
            <a:pPr lvl="1"/>
            <a:r>
              <a:rPr lang="en-US" dirty="0"/>
              <a:t>NCM and physician assessment (appropriateness for OBOT and intake evaluations)</a:t>
            </a:r>
          </a:p>
          <a:p>
            <a:pPr lvl="1"/>
            <a:r>
              <a:rPr lang="en-US" dirty="0"/>
              <a:t>NCM supervised induction and stabilization </a:t>
            </a:r>
          </a:p>
          <a:p>
            <a:pPr lvl="1"/>
            <a:r>
              <a:rPr lang="en-US" dirty="0"/>
              <a:t>Maintenance (buprenorphine treatment with monitoring for illicit drug use and weekly counseling) or discharge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96F12-971B-4D0D-ADAB-4A67EB83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F4C2A0F-1980-41E1-BB5D-6CF9123C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4CF40-514F-46DA-842B-A8F3E53FFD5E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7573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0AB74-C629-4338-B823-9EDB9E90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8ACCF-1A93-49F4-98FC-F08A9B8E9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0" y="363984"/>
            <a:ext cx="8149070" cy="43967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D16DA-6F63-4B17-B4CA-7BBFE9E4900C}"/>
              </a:ext>
            </a:extLst>
          </p:cNvPr>
          <p:cNvSpPr/>
          <p:nvPr/>
        </p:nvSpPr>
        <p:spPr>
          <a:xfrm>
            <a:off x="1252806" y="4897828"/>
            <a:ext cx="30753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</a:rPr>
              <a:t>Specialty treatment 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Hospital (IP only)</a:t>
            </a:r>
          </a:p>
          <a:p>
            <a:r>
              <a:rPr lang="en-US" sz="2400" dirty="0">
                <a:latin typeface="Calibri" panose="020F0502020204030204" pitchFamily="34" charset="0"/>
              </a:rPr>
              <a:t>D&amp;A rehab (IP or OP)</a:t>
            </a:r>
          </a:p>
          <a:p>
            <a:r>
              <a:rPr lang="en-US" sz="2400" dirty="0">
                <a:latin typeface="Calibri" panose="020F0502020204030204" pitchFamily="34" charset="0"/>
              </a:rPr>
              <a:t>Mental health center</a:t>
            </a: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634CFD-CE67-4FC6-935C-15E6DE91D454}"/>
              </a:ext>
            </a:extLst>
          </p:cNvPr>
          <p:cNvSpPr/>
          <p:nvPr/>
        </p:nvSpPr>
        <p:spPr>
          <a:xfrm>
            <a:off x="4696287" y="4897828"/>
            <a:ext cx="3990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Calibri" panose="020F0502020204030204" pitchFamily="34" charset="0"/>
              </a:rPr>
              <a:t>Nonspecialty</a:t>
            </a:r>
            <a:r>
              <a:rPr lang="en-US" sz="2400" b="1" u="sng" dirty="0">
                <a:latin typeface="Calibri" panose="020F0502020204030204" pitchFamily="34" charset="0"/>
              </a:rPr>
              <a:t> treatment</a:t>
            </a:r>
          </a:p>
          <a:p>
            <a:r>
              <a:rPr lang="en-US" sz="2400" dirty="0">
                <a:latin typeface="Calibri" panose="020F0502020204030204" pitchFamily="34" charset="0"/>
              </a:rPr>
              <a:t>ED</a:t>
            </a:r>
          </a:p>
          <a:p>
            <a:r>
              <a:rPr lang="en-US" sz="2400" dirty="0">
                <a:latin typeface="Calibri" panose="020F0502020204030204" pitchFamily="34" charset="0"/>
              </a:rPr>
              <a:t>Private doctor’s office</a:t>
            </a:r>
          </a:p>
          <a:p>
            <a:r>
              <a:rPr lang="en-US" sz="2400" dirty="0">
                <a:latin typeface="Calibri" panose="020F0502020204030204" pitchFamily="34" charset="0"/>
              </a:rPr>
              <a:t>Prison/jail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Self-help 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43416-0843-4044-9638-6D1B214F6E22}"/>
              </a:ext>
            </a:extLst>
          </p:cNvPr>
          <p:cNvSpPr txBox="1"/>
          <p:nvPr/>
        </p:nvSpPr>
        <p:spPr>
          <a:xfrm>
            <a:off x="8039100" y="6170454"/>
            <a:ext cx="885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NSDUH 2016</a:t>
            </a:r>
          </a:p>
        </p:txBody>
      </p:sp>
    </p:spTree>
    <p:extLst>
      <p:ext uri="{BB962C8B-B14F-4D97-AF65-F5344CB8AC3E}">
        <p14:creationId xmlns:p14="http://schemas.microsoft.com/office/powerpoint/2010/main" val="502432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01C81-295A-4FAE-BEFA-C3BB0D3B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 prescribed buprenorphine, following induction protocol</a:t>
            </a:r>
          </a:p>
          <a:p>
            <a:r>
              <a:rPr lang="en-US" dirty="0"/>
              <a:t>Office induction, NCM observed for signs of opioid withdrawal</a:t>
            </a:r>
          </a:p>
          <a:p>
            <a:pPr lvl="1"/>
            <a:r>
              <a:rPr lang="en-US" dirty="0"/>
              <a:t>prior to the first dose of buprenorphine </a:t>
            </a:r>
          </a:p>
          <a:p>
            <a:pPr lvl="1"/>
            <a:r>
              <a:rPr lang="en-US" dirty="0"/>
              <a:t>precipitated withdrawal after the first dose</a:t>
            </a:r>
          </a:p>
          <a:p>
            <a:r>
              <a:rPr lang="en-US" dirty="0"/>
              <a:t>Physicians not present during induction but available by pager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C9B94-CA91-427C-9B2C-9F17713B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F54D8A-4506-47A1-B001-743DAC0E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CD56E-E6FA-4228-9DED-244566B783AB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3099094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01C81-295A-4FAE-BEFA-C3BB0D3B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stabilization (days 2–7), patients took dose at home </a:t>
            </a:r>
          </a:p>
          <a:p>
            <a:pPr lvl="1"/>
            <a:r>
              <a:rPr lang="en-US" dirty="0"/>
              <a:t>At least daily phone contact with the NCM to assess for withdrawal and adverse effects</a:t>
            </a:r>
          </a:p>
          <a:p>
            <a:pPr lvl="1"/>
            <a:r>
              <a:rPr lang="en-US" dirty="0"/>
              <a:t>Dose adjustments were made based on program protocols</a:t>
            </a:r>
          </a:p>
          <a:p>
            <a:r>
              <a:rPr lang="en-US" dirty="0"/>
              <a:t>All patients had a follow-up NCM visit on day 8 or sooner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C9B94-CA91-427C-9B2C-9F17713B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F54D8A-4506-47A1-B001-743DAC0E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C437D-D6E2-480C-9099-284736E7A6B7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290372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7095-ED0D-4008-B94D-F4D15D2A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Weekly follow-up with NCM for 4–6 weeks, then every 2 weeks if adherent to treatment , decreasing frequency with stability</a:t>
            </a:r>
          </a:p>
          <a:p>
            <a:pPr lvl="1"/>
            <a:r>
              <a:rPr lang="en-US" dirty="0"/>
              <a:t>Urine drug tests at every NCM visit and physician visit; typically unsupervised </a:t>
            </a:r>
          </a:p>
          <a:p>
            <a:pPr lvl="1"/>
            <a:r>
              <a:rPr lang="en-US" dirty="0"/>
              <a:t>If seen less than monthly, had up to 6 random “call-backs” per year </a:t>
            </a:r>
          </a:p>
          <a:p>
            <a:pPr lvl="1"/>
            <a:r>
              <a:rPr lang="en-US" dirty="0"/>
              <a:t>Patients with unexpected urine drug tests were called to meet with the NCM </a:t>
            </a:r>
          </a:p>
          <a:p>
            <a:pPr lvl="1"/>
            <a:r>
              <a:rPr lang="en-US" dirty="0"/>
              <a:t>Nonadherence resulted in NCM intensifying treatment </a:t>
            </a:r>
          </a:p>
          <a:p>
            <a:pPr lvl="1"/>
            <a:r>
              <a:rPr lang="en-US" dirty="0"/>
              <a:t>Patients encouraged to attend self help groups and mandatory weekly addiction counseling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D2F55-1959-4AF0-A0C6-D31D5F21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FC8332D-3C2B-4CCD-ACDC-DEE6EDAC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AEC27-EE64-4C14-8CD6-2E5AE7D5DCA5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1928924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ED41D-EFB7-4BB9-8AFE-3193AF9B4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Discharge</a:t>
            </a:r>
          </a:p>
          <a:p>
            <a:pPr lvl="1"/>
            <a:r>
              <a:rPr lang="en-US" dirty="0"/>
              <a:t>Referred to methadone maintenance treatment if they continued to use illicit opiates or needed more structured care </a:t>
            </a:r>
          </a:p>
          <a:p>
            <a:pPr lvl="1"/>
            <a:r>
              <a:rPr lang="en-US" dirty="0"/>
              <a:t>Involuntarily discharged if declined transfer to MMT </a:t>
            </a:r>
          </a:p>
          <a:p>
            <a:pPr lvl="1"/>
            <a:r>
              <a:rPr lang="en-US" dirty="0"/>
              <a:t>Involuntarily discharged if disruptive behavior</a:t>
            </a:r>
          </a:p>
          <a:p>
            <a:pPr lvl="1"/>
            <a:r>
              <a:rPr lang="en-US" dirty="0"/>
              <a:t>Could request taper at any time, encouraged to wait for at least 6 months of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68C6C-7855-45AD-A155-D50DEE2A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E4FC780-2CEB-4865-9397-76E999F3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974D5-4C94-4022-9FC1-5D1C9387D411}"/>
              </a:ext>
            </a:extLst>
          </p:cNvPr>
          <p:cNvSpPr/>
          <p:nvPr/>
        </p:nvSpPr>
        <p:spPr>
          <a:xfrm>
            <a:off x="523875" y="621662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3228877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E9389-74BC-4DA2-9081-E366DF38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7B8F5-8B64-48B2-A8F0-A6942EFF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417638"/>
            <a:ext cx="7934325" cy="47625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AE01E083-34B9-4D29-9A88-EC3203CA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B5786-AA4D-48D7-A693-A5E3D64C770C}"/>
              </a:ext>
            </a:extLst>
          </p:cNvPr>
          <p:cNvSpPr/>
          <p:nvPr/>
        </p:nvSpPr>
        <p:spPr>
          <a:xfrm>
            <a:off x="457200" y="6342003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2177792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CD031-AF9C-473E-B24F-9974F123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E6A97-F1A7-40D0-B6B2-26069570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58845"/>
            <a:ext cx="8058150" cy="505777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4CF43C9-EDC9-489D-88D6-75480EF9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Care Manager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A26448-6259-48C2-9297-3D278EB259A7}"/>
              </a:ext>
            </a:extLst>
          </p:cNvPr>
          <p:cNvSpPr/>
          <p:nvPr/>
        </p:nvSpPr>
        <p:spPr>
          <a:xfrm>
            <a:off x="457200" y="6381690"/>
            <a:ext cx="796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Alford DP, LaBelle CT, </a:t>
            </a:r>
            <a:r>
              <a:rPr lang="en-US" sz="1000" dirty="0" err="1">
                <a:latin typeface="Calibri" panose="020F0502020204030204" pitchFamily="34" charset="0"/>
              </a:rPr>
              <a:t>Kretsch</a:t>
            </a:r>
            <a:r>
              <a:rPr lang="en-US" sz="1000" dirty="0">
                <a:latin typeface="Calibri" panose="020F0502020204030204" pitchFamily="34" charset="0"/>
              </a:rPr>
              <a:t> N, Bergeron A, Winter M, Botticelli M, </a:t>
            </a:r>
            <a:r>
              <a:rPr lang="en-US" sz="1000" dirty="0" err="1">
                <a:latin typeface="Calibri" panose="020F0502020204030204" pitchFamily="34" charset="0"/>
              </a:rPr>
              <a:t>Samet</a:t>
            </a:r>
            <a:r>
              <a:rPr lang="en-US" sz="1000" dirty="0">
                <a:latin typeface="Calibri" panose="020F0502020204030204" pitchFamily="34" charset="0"/>
              </a:rPr>
              <a:t> JH. Collaborative care of opioid-addicted patients in primary care using buprenorphine: five-year experience. Arch Intern Med. 2011 Mar 14;171(5):425-31. PubMed PMID: 21403039</a:t>
            </a:r>
          </a:p>
        </p:txBody>
      </p:sp>
    </p:spTree>
    <p:extLst>
      <p:ext uri="{BB962C8B-B14F-4D97-AF65-F5344CB8AC3E}">
        <p14:creationId xmlns:p14="http://schemas.microsoft.com/office/powerpoint/2010/main" val="4247650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74EBF-8156-49F9-9352-A6D1BEBF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Vermont: Hub and Spoke Model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D9D17C-9F66-442C-9C98-0A588D248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51832-21AA-4836-B48E-E2AC58C1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91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0D9C1D-9D15-417F-A12F-A9F3D312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Hub &amp; Spoke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57205-14F8-4A26-B7B9-7CF23E72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Vermont was historically underserved, first OTP opened in 2002</a:t>
            </a:r>
          </a:p>
          <a:p>
            <a:r>
              <a:rPr lang="en-US" dirty="0"/>
              <a:t>Patients on wait-list</a:t>
            </a:r>
          </a:p>
          <a:p>
            <a:r>
              <a:rPr lang="en-US" dirty="0"/>
              <a:t>Somewhat alleviated with introduction of buprenorphine, but still unmet need due to physicians treating small numbers of patients due to concerns related to buprenorphine </a:t>
            </a:r>
          </a:p>
          <a:p>
            <a:r>
              <a:rPr lang="en-US" dirty="0"/>
              <a:t>OTP wait-list grew</a:t>
            </a:r>
          </a:p>
          <a:p>
            <a:r>
              <a:rPr lang="en-US" dirty="0"/>
              <a:t>Noted need for specialized clinic to</a:t>
            </a:r>
          </a:p>
          <a:p>
            <a:pPr lvl="1"/>
            <a:r>
              <a:rPr lang="en-US" dirty="0"/>
              <a:t>Perform buprenorphine induction and stabilization</a:t>
            </a:r>
          </a:p>
          <a:p>
            <a:pPr lvl="1"/>
            <a:r>
              <a:rPr lang="en-US" dirty="0"/>
              <a:t>Treat complicated patients</a:t>
            </a:r>
          </a:p>
          <a:p>
            <a:pPr lvl="1"/>
            <a:r>
              <a:rPr lang="en-US" dirty="0"/>
              <a:t>Treat unstable patients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24862-E889-4D69-9F0E-887696FD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6DA34E-36B1-4B85-B069-5FCABE34BF32}"/>
              </a:ext>
            </a:extLst>
          </p:cNvPr>
          <p:cNvSpPr/>
          <p:nvPr/>
        </p:nvSpPr>
        <p:spPr>
          <a:xfrm>
            <a:off x="228600" y="621662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Brooklyn JR, </a:t>
            </a:r>
            <a:r>
              <a:rPr lang="en-US" sz="1000" dirty="0" err="1">
                <a:latin typeface="Calibri" panose="020F0502020204030204" pitchFamily="34" charset="0"/>
              </a:rPr>
              <a:t>Sigmon</a:t>
            </a:r>
            <a:r>
              <a:rPr lang="en-US" sz="1000" dirty="0">
                <a:latin typeface="Calibri" panose="020F0502020204030204" pitchFamily="34" charset="0"/>
              </a:rPr>
              <a:t> SC. Vermont Hub-and-Spoke Model of Care for Opioid Use Disorder: Development, Implementation, and Impact. </a:t>
            </a:r>
            <a:r>
              <a:rPr lang="en-US" sz="1000" i="1" dirty="0">
                <a:latin typeface="Calibri" panose="020F0502020204030204" pitchFamily="34" charset="0"/>
              </a:rPr>
              <a:t>J Addict Med</a:t>
            </a:r>
            <a:r>
              <a:rPr lang="en-US" sz="1000" dirty="0">
                <a:latin typeface="Calibri" panose="020F0502020204030204" pitchFamily="34" charset="0"/>
              </a:rPr>
              <a:t>. 2017</a:t>
            </a:r>
          </a:p>
          <a:p>
            <a:r>
              <a:rPr lang="en-US" sz="1000" dirty="0">
                <a:latin typeface="Calibri" panose="020F0502020204030204" pitchFamily="34" charset="0"/>
              </a:rPr>
              <a:t>Jul/Aug;11(4):286-292. PubMed PMID: 28379862</a:t>
            </a:r>
          </a:p>
        </p:txBody>
      </p:sp>
    </p:spTree>
    <p:extLst>
      <p:ext uri="{BB962C8B-B14F-4D97-AF65-F5344CB8AC3E}">
        <p14:creationId xmlns:p14="http://schemas.microsoft.com/office/powerpoint/2010/main" val="157057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F588-C17C-4023-8288-53800130C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Developed hub and spoke model</a:t>
            </a:r>
          </a:p>
          <a:p>
            <a:r>
              <a:rPr lang="en-US" dirty="0"/>
              <a:t>Hub in 5 regions of Vermont</a:t>
            </a:r>
          </a:p>
          <a:p>
            <a:r>
              <a:rPr lang="en-US" dirty="0"/>
              <a:t>Spokes are buprenorphine providers </a:t>
            </a:r>
          </a:p>
          <a:p>
            <a:r>
              <a:rPr lang="en-US" dirty="0"/>
              <a:t>Spokes can seek consultation from hub, regarding screening, induction, referrals</a:t>
            </a:r>
          </a:p>
          <a:p>
            <a:r>
              <a:rPr lang="en-US" dirty="0"/>
              <a:t>Idea that spokes will expand their capacity if they have extra support</a:t>
            </a:r>
          </a:p>
          <a:p>
            <a:r>
              <a:rPr lang="en-US" dirty="0"/>
              <a:t>Support for spoke includes MAT team: 1 full-time equivalent RN and 1 master’s level BH provider per 100 Medicaid patients</a:t>
            </a:r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C21B6-610B-43C4-A503-56587938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722D1E-D574-4158-A9E6-07B539B06940}"/>
              </a:ext>
            </a:extLst>
          </p:cNvPr>
          <p:cNvSpPr/>
          <p:nvPr/>
        </p:nvSpPr>
        <p:spPr>
          <a:xfrm>
            <a:off x="228600" y="621662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Brooklyn JR, </a:t>
            </a:r>
            <a:r>
              <a:rPr lang="en-US" sz="1000" dirty="0" err="1">
                <a:latin typeface="Calibri" panose="020F0502020204030204" pitchFamily="34" charset="0"/>
              </a:rPr>
              <a:t>Sigmon</a:t>
            </a:r>
            <a:r>
              <a:rPr lang="en-US" sz="1000" dirty="0">
                <a:latin typeface="Calibri" panose="020F0502020204030204" pitchFamily="34" charset="0"/>
              </a:rPr>
              <a:t> SC. Vermont Hub-and-Spoke Model of Care for Opioid Use Disorder: Development, Implementation, and Impact. </a:t>
            </a:r>
            <a:r>
              <a:rPr lang="en-US" sz="1000" i="1" dirty="0">
                <a:latin typeface="Calibri" panose="020F0502020204030204" pitchFamily="34" charset="0"/>
              </a:rPr>
              <a:t>J Addict Med</a:t>
            </a:r>
            <a:r>
              <a:rPr lang="en-US" sz="1000" dirty="0">
                <a:latin typeface="Calibri" panose="020F0502020204030204" pitchFamily="34" charset="0"/>
              </a:rPr>
              <a:t>. 2017</a:t>
            </a:r>
          </a:p>
          <a:p>
            <a:r>
              <a:rPr lang="en-US" sz="1000" dirty="0">
                <a:latin typeface="Calibri" panose="020F0502020204030204" pitchFamily="34" charset="0"/>
              </a:rPr>
              <a:t>Jul/Aug;11(4):286-292. PubMed PMID: 28379862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4C091EF-8D95-46D5-B7B3-77AD9223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Hub &amp; Spoke Model</a:t>
            </a:r>
          </a:p>
        </p:txBody>
      </p:sp>
    </p:spTree>
    <p:extLst>
      <p:ext uri="{BB962C8B-B14F-4D97-AF65-F5344CB8AC3E}">
        <p14:creationId xmlns:p14="http://schemas.microsoft.com/office/powerpoint/2010/main" val="1205418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F588-C17C-4023-8288-53800130C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RN role:</a:t>
            </a:r>
          </a:p>
          <a:p>
            <a:pPr lvl="1"/>
            <a:r>
              <a:rPr lang="en-US" dirty="0"/>
              <a:t>Meets with new patients</a:t>
            </a:r>
          </a:p>
          <a:p>
            <a:pPr lvl="1"/>
            <a:r>
              <a:rPr lang="en-US" dirty="0"/>
              <a:t>Reviews contracts and consents</a:t>
            </a:r>
          </a:p>
          <a:p>
            <a:pPr lvl="1"/>
            <a:r>
              <a:rPr lang="en-US" dirty="0"/>
              <a:t>Arranges for insurance authorization</a:t>
            </a:r>
          </a:p>
          <a:p>
            <a:pPr lvl="1"/>
            <a:r>
              <a:rPr lang="en-US" dirty="0"/>
              <a:t>Arranges for urine drug testing</a:t>
            </a:r>
          </a:p>
          <a:p>
            <a:pPr lvl="1"/>
            <a:r>
              <a:rPr lang="en-US" dirty="0"/>
              <a:t>Authorizes buprenorphine refills to pharmacies</a:t>
            </a:r>
          </a:p>
          <a:p>
            <a:pPr lvl="1"/>
            <a:r>
              <a:rPr lang="en-US" dirty="0"/>
              <a:t>Monitors the PDMP</a:t>
            </a:r>
          </a:p>
          <a:p>
            <a:pPr lvl="1"/>
            <a:r>
              <a:rPr lang="en-US" dirty="0"/>
              <a:t>Oversees diversion control (random call-backs)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C21B6-610B-43C4-A503-56587938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A69DF1-C1E8-428E-8CE8-0DCFCD67F3FB}"/>
              </a:ext>
            </a:extLst>
          </p:cNvPr>
          <p:cNvSpPr/>
          <p:nvPr/>
        </p:nvSpPr>
        <p:spPr>
          <a:xfrm>
            <a:off x="228600" y="621662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Brooklyn JR, </a:t>
            </a:r>
            <a:r>
              <a:rPr lang="en-US" sz="1000" dirty="0" err="1">
                <a:latin typeface="Calibri" panose="020F0502020204030204" pitchFamily="34" charset="0"/>
              </a:rPr>
              <a:t>Sigmon</a:t>
            </a:r>
            <a:r>
              <a:rPr lang="en-US" sz="1000" dirty="0">
                <a:latin typeface="Calibri" panose="020F0502020204030204" pitchFamily="34" charset="0"/>
              </a:rPr>
              <a:t> SC. Vermont Hub-and-Spoke Model of Care for Opioid Use Disorder: Development, Implementation, and Impact. </a:t>
            </a:r>
            <a:r>
              <a:rPr lang="en-US" sz="1000" i="1" dirty="0">
                <a:latin typeface="Calibri" panose="020F0502020204030204" pitchFamily="34" charset="0"/>
              </a:rPr>
              <a:t>J Addict Med</a:t>
            </a:r>
            <a:r>
              <a:rPr lang="en-US" sz="1000" dirty="0">
                <a:latin typeface="Calibri" panose="020F0502020204030204" pitchFamily="34" charset="0"/>
              </a:rPr>
              <a:t>. 2017</a:t>
            </a:r>
          </a:p>
          <a:p>
            <a:r>
              <a:rPr lang="en-US" sz="1000" dirty="0">
                <a:latin typeface="Calibri" panose="020F0502020204030204" pitchFamily="34" charset="0"/>
              </a:rPr>
              <a:t>Jul/Aug;11(4):286-292. PubMed PMID: 28379862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D9F1921-F484-4839-A1D8-A88D2B4D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Hub &amp; Spoke Model</a:t>
            </a:r>
          </a:p>
        </p:txBody>
      </p:sp>
    </p:spTree>
    <p:extLst>
      <p:ext uri="{BB962C8B-B14F-4D97-AF65-F5344CB8AC3E}">
        <p14:creationId xmlns:p14="http://schemas.microsoft.com/office/powerpoint/2010/main" val="373819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28D74-D91E-43FC-BF91-307DABDD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D884F-1419-4990-AA01-26103504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87" y="446314"/>
            <a:ext cx="7211884" cy="5469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352851-AA25-4F16-8A11-84EF3E351E4D}"/>
              </a:ext>
            </a:extLst>
          </p:cNvPr>
          <p:cNvSpPr/>
          <p:nvPr/>
        </p:nvSpPr>
        <p:spPr>
          <a:xfrm>
            <a:off x="266699" y="6045239"/>
            <a:ext cx="8654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Park-Lee, E., Lipari, R. N., Hedden, S. L., </a:t>
            </a:r>
            <a:r>
              <a:rPr lang="en-US" sz="1000" dirty="0" err="1">
                <a:latin typeface="Calibri" panose="020F0502020204030204" pitchFamily="34" charset="0"/>
              </a:rPr>
              <a:t>Kroutil</a:t>
            </a:r>
            <a:r>
              <a:rPr lang="en-US" sz="1000" dirty="0">
                <a:latin typeface="Calibri" panose="020F0502020204030204" pitchFamily="34" charset="0"/>
              </a:rPr>
              <a:t>, L. A., &amp; Porter, J. D. (2017, September). </a:t>
            </a:r>
            <a:r>
              <a:rPr lang="en-US" sz="1000" i="1" dirty="0">
                <a:latin typeface="Calibri" panose="020F0502020204030204" pitchFamily="34" charset="0"/>
              </a:rPr>
              <a:t>Receipt of services for substance use and mental health issues among adults: Results from the 2016 National Survey on Drug Use and Health.</a:t>
            </a:r>
            <a:r>
              <a:rPr lang="en-US" sz="1000" dirty="0">
                <a:latin typeface="Calibri" panose="020F0502020204030204" pitchFamily="34" charset="0"/>
              </a:rPr>
              <a:t> NSDUH Data Review. Retrieved from  https://www.samhsa.gov/data</a:t>
            </a:r>
          </a:p>
        </p:txBody>
      </p:sp>
    </p:spTree>
    <p:extLst>
      <p:ext uri="{BB962C8B-B14F-4D97-AF65-F5344CB8AC3E}">
        <p14:creationId xmlns:p14="http://schemas.microsoft.com/office/powerpoint/2010/main" val="33896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F588-C17C-4023-8288-53800130C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health provider role:</a:t>
            </a:r>
          </a:p>
          <a:p>
            <a:pPr lvl="1"/>
            <a:r>
              <a:rPr lang="en-US" dirty="0"/>
              <a:t>Coordinates counseling</a:t>
            </a:r>
          </a:p>
          <a:p>
            <a:pPr lvl="1"/>
            <a:r>
              <a:rPr lang="en-US" dirty="0"/>
              <a:t>Crisis </a:t>
            </a:r>
            <a:r>
              <a:rPr lang="en-US" dirty="0" err="1"/>
              <a:t>managment</a:t>
            </a:r>
            <a:endParaRPr lang="en-US" dirty="0"/>
          </a:p>
          <a:p>
            <a:r>
              <a:rPr lang="en-US" dirty="0"/>
              <a:t>Brief supportive counseling </a:t>
            </a:r>
          </a:p>
          <a:p>
            <a:r>
              <a:rPr lang="en-US" dirty="0"/>
              <a:t>Assists with practical issues</a:t>
            </a:r>
          </a:p>
          <a:p>
            <a:r>
              <a:rPr lang="en-US" dirty="0"/>
              <a:t>Coordinates referrals between the spoke and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C21B6-610B-43C4-A503-56587938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2BEAE-A4C3-4956-A2E2-0E324F43B416}"/>
              </a:ext>
            </a:extLst>
          </p:cNvPr>
          <p:cNvSpPr/>
          <p:nvPr/>
        </p:nvSpPr>
        <p:spPr>
          <a:xfrm>
            <a:off x="228600" y="621662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Brooklyn JR, </a:t>
            </a:r>
            <a:r>
              <a:rPr lang="en-US" sz="1000" dirty="0" err="1">
                <a:latin typeface="Calibri" panose="020F0502020204030204" pitchFamily="34" charset="0"/>
              </a:rPr>
              <a:t>Sigmon</a:t>
            </a:r>
            <a:r>
              <a:rPr lang="en-US" sz="1000" dirty="0">
                <a:latin typeface="Calibri" panose="020F0502020204030204" pitchFamily="34" charset="0"/>
              </a:rPr>
              <a:t> SC. Vermont Hub-and-Spoke Model of Care for Opioid Use Disorder: Development, Implementation, and Impact. </a:t>
            </a:r>
            <a:r>
              <a:rPr lang="en-US" sz="1000" i="1" dirty="0">
                <a:latin typeface="Calibri" panose="020F0502020204030204" pitchFamily="34" charset="0"/>
              </a:rPr>
              <a:t>J Addict Med</a:t>
            </a:r>
            <a:r>
              <a:rPr lang="en-US" sz="1000" dirty="0">
                <a:latin typeface="Calibri" panose="020F0502020204030204" pitchFamily="34" charset="0"/>
              </a:rPr>
              <a:t>. 2017</a:t>
            </a:r>
          </a:p>
          <a:p>
            <a:r>
              <a:rPr lang="en-US" sz="1000" dirty="0">
                <a:latin typeface="Calibri" panose="020F0502020204030204" pitchFamily="34" charset="0"/>
              </a:rPr>
              <a:t>Jul/Aug;11(4):286-292. PubMed PMID: 28379862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C693A46-92F9-4BEA-8C61-16770A9B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Hub &amp; Spoke Model</a:t>
            </a:r>
          </a:p>
        </p:txBody>
      </p:sp>
    </p:spTree>
    <p:extLst>
      <p:ext uri="{BB962C8B-B14F-4D97-AF65-F5344CB8AC3E}">
        <p14:creationId xmlns:p14="http://schemas.microsoft.com/office/powerpoint/2010/main" val="3748655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6933A-4E06-454A-9034-0864E0C3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2012 to 2016, there was a 64% increase in waivered physicians (173 to 283)</a:t>
            </a:r>
          </a:p>
          <a:p>
            <a:r>
              <a:rPr lang="en-US" dirty="0"/>
              <a:t>The number prescribed buprenorphine by individual physicians increased</a:t>
            </a:r>
          </a:p>
          <a:p>
            <a:r>
              <a:rPr lang="en-US" dirty="0"/>
              <a:t>More than 50% of spoke providers treated more than 10 patients</a:t>
            </a:r>
          </a:p>
          <a:p>
            <a:r>
              <a:rPr lang="en-US" dirty="0"/>
              <a:t>By September 2015,</a:t>
            </a:r>
          </a:p>
          <a:p>
            <a:pPr lvl="1"/>
            <a:r>
              <a:rPr lang="en-US" dirty="0"/>
              <a:t>23% had more than 30 patients</a:t>
            </a:r>
          </a:p>
          <a:p>
            <a:pPr lvl="1"/>
            <a:r>
              <a:rPr lang="en-US" dirty="0"/>
              <a:t>10% had more than 50 patients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C2ED-5313-47B7-BC04-BE6FFD19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F74BE-8955-497D-9B11-57A7BA60B7CB}"/>
              </a:ext>
            </a:extLst>
          </p:cNvPr>
          <p:cNvSpPr/>
          <p:nvPr/>
        </p:nvSpPr>
        <p:spPr>
          <a:xfrm>
            <a:off x="228600" y="621662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Brooklyn JR, </a:t>
            </a:r>
            <a:r>
              <a:rPr lang="en-US" sz="1000" dirty="0" err="1">
                <a:latin typeface="Calibri" panose="020F0502020204030204" pitchFamily="34" charset="0"/>
              </a:rPr>
              <a:t>Sigmon</a:t>
            </a:r>
            <a:r>
              <a:rPr lang="en-US" sz="1000" dirty="0">
                <a:latin typeface="Calibri" panose="020F0502020204030204" pitchFamily="34" charset="0"/>
              </a:rPr>
              <a:t> SC. Vermont Hub-and-Spoke Model of Care for Opioid Use Disorder: Development, Implementation, and Impact. </a:t>
            </a:r>
            <a:r>
              <a:rPr lang="en-US" sz="1000" i="1" dirty="0">
                <a:latin typeface="Calibri" panose="020F0502020204030204" pitchFamily="34" charset="0"/>
              </a:rPr>
              <a:t>J Addict Med</a:t>
            </a:r>
            <a:r>
              <a:rPr lang="en-US" sz="1000" dirty="0">
                <a:latin typeface="Calibri" panose="020F0502020204030204" pitchFamily="34" charset="0"/>
              </a:rPr>
              <a:t>. 2017</a:t>
            </a:r>
          </a:p>
          <a:p>
            <a:r>
              <a:rPr lang="en-US" sz="1000" dirty="0">
                <a:latin typeface="Calibri" panose="020F0502020204030204" pitchFamily="34" charset="0"/>
              </a:rPr>
              <a:t>Jul/Aug;11(4):286-292. PubMed PMID: 28379862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2D12423-85D2-44DB-853E-BE69C244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Vermont Hub &amp; Spoke Model</a:t>
            </a:r>
          </a:p>
        </p:txBody>
      </p:sp>
    </p:spTree>
    <p:extLst>
      <p:ext uri="{BB962C8B-B14F-4D97-AF65-F5344CB8AC3E}">
        <p14:creationId xmlns:p14="http://schemas.microsoft.com/office/powerpoint/2010/main" val="1966477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A8075-CC67-48A4-872C-9005F377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123687-5A9F-417E-BFAA-EB2C7289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58" y="0"/>
            <a:ext cx="5599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3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A4930-791F-4E55-A96B-369C5F56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D5E05-587F-47FB-AA4D-F843EB67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00" y="0"/>
            <a:ext cx="584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7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8013F-0849-4DEF-84A3-C1FB17FA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F5D7B-8C42-4701-A501-29DEC64E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366" y="0"/>
            <a:ext cx="5293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4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1385A7-8214-41D8-BD61-CA7A7378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B3ABEE-3116-4BBC-B94C-7BEFA1290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PCSS-now.org</a:t>
            </a:r>
          </a:p>
          <a:p>
            <a:pPr lvl="1"/>
            <a:r>
              <a:rPr lang="en-US" dirty="0"/>
              <a:t>Webinars (upcoming and archived)</a:t>
            </a:r>
          </a:p>
          <a:p>
            <a:pPr lvl="2"/>
            <a:r>
              <a:rPr lang="en-US" dirty="0"/>
              <a:t>Buprenorphine waiver training (online or live)</a:t>
            </a:r>
          </a:p>
          <a:p>
            <a:pPr lvl="1"/>
            <a:r>
              <a:rPr lang="en-US" dirty="0"/>
              <a:t>Clinical coaching (</a:t>
            </a:r>
            <a:r>
              <a:rPr lang="en-US" dirty="0" err="1"/>
              <a:t>one:one</a:t>
            </a:r>
            <a:r>
              <a:rPr lang="en-US" dirty="0"/>
              <a:t> coaching, small group discussions)</a:t>
            </a:r>
          </a:p>
          <a:p>
            <a:pPr lvl="1"/>
            <a:r>
              <a:rPr lang="en-US" dirty="0"/>
              <a:t>Resources (e.g., clinical tools)</a:t>
            </a:r>
          </a:p>
          <a:p>
            <a:r>
              <a:rPr lang="en-US" dirty="0"/>
              <a:t>AAAP received SAMHSA grant to provide training and technical assistance on evidence-based practices to combat opioid crisis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8CBAC-A0D0-4167-815D-662FA591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6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831E90-F7E5-4FED-BFF7-50B783E1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&amp; Naloxone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A75D-CF1D-423C-ACF8-64908352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56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1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84" y="432754"/>
            <a:ext cx="7930616" cy="5663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426" y="6296025"/>
            <a:ext cx="769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https://www.drugabuse.gov/related-topics/trends-statistics/overdose-death-rates;  Accessed 10-21-17</a:t>
            </a:r>
          </a:p>
        </p:txBody>
      </p:sp>
    </p:spTree>
    <p:extLst>
      <p:ext uri="{BB962C8B-B14F-4D97-AF65-F5344CB8AC3E}">
        <p14:creationId xmlns:p14="http://schemas.microsoft.com/office/powerpoint/2010/main" val="347686612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Overdose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Using more than 100 mg of oral morphine equivalents daily (</a:t>
            </a:r>
            <a:r>
              <a:rPr lang="en-US" err="1"/>
              <a:t>Bohnert</a:t>
            </a:r>
            <a:r>
              <a:rPr lang="en-US"/>
              <a:t> et al. 2011)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Recent release from controlled environment</a:t>
            </a:r>
          </a:p>
          <a:p>
            <a:pPr marL="742950" lvl="2" indent="-342900"/>
            <a:r>
              <a:rPr lang="en-US"/>
              <a:t>Incarceration (Binswanger et al., 2013)</a:t>
            </a:r>
          </a:p>
          <a:p>
            <a:pPr marL="742950" lvl="2" indent="-342900"/>
            <a:r>
              <a:rPr lang="en-US"/>
              <a:t>Treatment (</a:t>
            </a:r>
            <a:r>
              <a:rPr lang="en-US" err="1"/>
              <a:t>Strang</a:t>
            </a:r>
            <a:r>
              <a:rPr lang="en-US"/>
              <a:t> et al. 2003; </a:t>
            </a:r>
            <a:r>
              <a:rPr lang="en-US" err="1"/>
              <a:t>Saitz</a:t>
            </a:r>
            <a:r>
              <a:rPr lang="en-US"/>
              <a:t> et al. 2007)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Mixing opioids with benzos, alcohol, other drugs (</a:t>
            </a:r>
            <a:r>
              <a:rPr lang="en-US" err="1"/>
              <a:t>Powis</a:t>
            </a:r>
            <a:r>
              <a:rPr lang="en-US"/>
              <a:t> et al., 1999)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Using alone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Medical conditions (renal, hepatic, pulmonary diseases, HIV)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Smoking</a:t>
            </a:r>
          </a:p>
        </p:txBody>
      </p:sp>
    </p:spTree>
    <p:extLst>
      <p:ext uri="{BB962C8B-B14F-4D97-AF65-F5344CB8AC3E}">
        <p14:creationId xmlns:p14="http://schemas.microsoft.com/office/powerpoint/2010/main" val="2432941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Naloxone for bystander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Intramuscular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Traditional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Auto-injector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Intranasal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With MAD (off-label)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NARCAN nasal spray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For more info, go to</a:t>
            </a:r>
          </a:p>
          <a:p>
            <a:pPr marL="137160" indent="0">
              <a:buNone/>
            </a:pPr>
            <a:r>
              <a:rPr lang="en-US">
                <a:solidFill>
                  <a:schemeClr val="tx1"/>
                </a:solidFill>
              </a:rPr>
              <a:t>prescribetoprevent.org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05" y="1712976"/>
            <a:ext cx="2895600" cy="183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00859"/>
            <a:ext cx="2835905" cy="247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133600"/>
            <a:ext cx="990600" cy="170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4724400"/>
            <a:ext cx="1142999" cy="12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8076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2BD0FC-1B91-42D8-A6EA-D2E388CE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0B947-D2B6-48D0-AEE2-E123D7E7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446314"/>
            <a:ext cx="6465569" cy="55617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EEC4B9-3EFA-4C69-B046-EC7405F7C175}"/>
              </a:ext>
            </a:extLst>
          </p:cNvPr>
          <p:cNvSpPr/>
          <p:nvPr/>
        </p:nvSpPr>
        <p:spPr>
          <a:xfrm>
            <a:off x="1491070" y="2688361"/>
            <a:ext cx="6096000" cy="10776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EB6726-A00F-47D9-A861-0BA93008B26B}"/>
              </a:ext>
            </a:extLst>
          </p:cNvPr>
          <p:cNvSpPr/>
          <p:nvPr/>
        </p:nvSpPr>
        <p:spPr>
          <a:xfrm>
            <a:off x="288471" y="6139676"/>
            <a:ext cx="8654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Park-Lee, E., Lipari, R. N., Hedden, S. L., </a:t>
            </a:r>
            <a:r>
              <a:rPr lang="en-US" sz="1000" dirty="0" err="1">
                <a:latin typeface="Calibri" panose="020F0502020204030204" pitchFamily="34" charset="0"/>
              </a:rPr>
              <a:t>Kroutil</a:t>
            </a:r>
            <a:r>
              <a:rPr lang="en-US" sz="1000" dirty="0">
                <a:latin typeface="Calibri" panose="020F0502020204030204" pitchFamily="34" charset="0"/>
              </a:rPr>
              <a:t>, L. A., &amp; Porter, J. D. (2017, September). </a:t>
            </a:r>
            <a:r>
              <a:rPr lang="en-US" sz="1000" i="1" dirty="0">
                <a:latin typeface="Calibri" panose="020F0502020204030204" pitchFamily="34" charset="0"/>
              </a:rPr>
              <a:t>Receipt of services for substance use and mental health issues among adults: Results from the 2016 National Survey on Drug Use and Health.</a:t>
            </a:r>
            <a:r>
              <a:rPr lang="en-US" sz="1000" dirty="0">
                <a:latin typeface="Calibri" panose="020F0502020204030204" pitchFamily="34" charset="0"/>
              </a:rPr>
              <a:t> NSDUH Data Review. Retrieved from  https://www.samhsa.gov/data</a:t>
            </a:r>
          </a:p>
        </p:txBody>
      </p:sp>
    </p:spTree>
    <p:extLst>
      <p:ext uri="{BB962C8B-B14F-4D97-AF65-F5344CB8AC3E}">
        <p14:creationId xmlns:p14="http://schemas.microsoft.com/office/powerpoint/2010/main" val="35101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2000" cy="1828800"/>
          </a:xfrm>
        </p:spPr>
        <p:txBody>
          <a:bodyPr/>
          <a:lstStyle/>
          <a:p>
            <a:r>
              <a:rPr lang="en-US"/>
              <a:t>Questions/Discussion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90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3CBE-969C-4796-B521-D9E673E9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A5C0E-932A-4D39-8753-29974D51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504949"/>
            <a:ext cx="8486775" cy="5019675"/>
          </a:xfrm>
        </p:spPr>
        <p:txBody>
          <a:bodyPr>
            <a:normAutofit fontScale="40000" lnSpcReduction="20000"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en-US" sz="3400" dirty="0">
                <a:latin typeface="Calibri" panose="020F0502020204030204" pitchFamily="34" charset="0"/>
              </a:rPr>
              <a:t>Hagan H, </a:t>
            </a:r>
            <a:r>
              <a:rPr lang="en-US" sz="3400" dirty="0" err="1">
                <a:latin typeface="Calibri" panose="020F0502020204030204" pitchFamily="34" charset="0"/>
              </a:rPr>
              <a:t>Pouget</a:t>
            </a:r>
            <a:r>
              <a:rPr lang="en-US" sz="3400" dirty="0">
                <a:latin typeface="Calibri" panose="020F0502020204030204" pitchFamily="34" charset="0"/>
              </a:rPr>
              <a:t> ER, Des </a:t>
            </a:r>
            <a:r>
              <a:rPr lang="en-US" sz="3400" dirty="0" err="1">
                <a:latin typeface="Calibri" panose="020F0502020204030204" pitchFamily="34" charset="0"/>
              </a:rPr>
              <a:t>Jarlais</a:t>
            </a:r>
            <a:r>
              <a:rPr lang="en-US" sz="3400" dirty="0">
                <a:latin typeface="Calibri" panose="020F0502020204030204" pitchFamily="34" charset="0"/>
              </a:rPr>
              <a:t> DC, </a:t>
            </a:r>
            <a:r>
              <a:rPr lang="en-US" sz="3400" dirty="0" err="1">
                <a:latin typeface="Calibri" panose="020F0502020204030204" pitchFamily="34" charset="0"/>
              </a:rPr>
              <a:t>Lelutiu</a:t>
            </a:r>
            <a:r>
              <a:rPr lang="en-US" sz="3400" dirty="0">
                <a:latin typeface="Calibri" panose="020F0502020204030204" pitchFamily="34" charset="0"/>
              </a:rPr>
              <a:t>-Weinberger C. Meta-regression of hepatitis C virus infection in relation to time since onset of illicit drug injection: the influence of time and place. </a:t>
            </a:r>
            <a:r>
              <a:rPr lang="en-US" sz="3400" i="1" dirty="0">
                <a:latin typeface="Calibri" panose="020F0502020204030204" pitchFamily="34" charset="0"/>
              </a:rPr>
              <a:t>Am J </a:t>
            </a:r>
            <a:r>
              <a:rPr lang="en-US" sz="3400" i="1" dirty="0" err="1">
                <a:latin typeface="Calibri" panose="020F0502020204030204" pitchFamily="34" charset="0"/>
              </a:rPr>
              <a:t>Epidemiol</a:t>
            </a:r>
            <a:r>
              <a:rPr lang="en-US" sz="3400" i="1" dirty="0">
                <a:latin typeface="Calibri" panose="020F0502020204030204" pitchFamily="34" charset="0"/>
              </a:rPr>
              <a:t> </a:t>
            </a:r>
            <a:r>
              <a:rPr lang="en-US" sz="3400" dirty="0">
                <a:latin typeface="Calibri" panose="020F0502020204030204" pitchFamily="34" charset="0"/>
              </a:rPr>
              <a:t>2008;168:1099-109.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 err="1">
                <a:latin typeface="Calibri" panose="020F0502020204030204" pitchFamily="34" charset="0"/>
              </a:rPr>
              <a:t>Hser</a:t>
            </a:r>
            <a:r>
              <a:rPr lang="en-US" sz="3400" dirty="0">
                <a:latin typeface="Calibri" panose="020F0502020204030204" pitchFamily="34" charset="0"/>
              </a:rPr>
              <a:t> YI, Evans E, </a:t>
            </a:r>
            <a:r>
              <a:rPr lang="en-US" sz="3400" dirty="0" err="1">
                <a:latin typeface="Calibri" panose="020F0502020204030204" pitchFamily="34" charset="0"/>
              </a:rPr>
              <a:t>Grella</a:t>
            </a:r>
            <a:r>
              <a:rPr lang="en-US" sz="3400" dirty="0">
                <a:latin typeface="Calibri" panose="020F0502020204030204" pitchFamily="34" charset="0"/>
              </a:rPr>
              <a:t> C, Ling W, Anglin D. Long-term course of opioid addiction. </a:t>
            </a:r>
            <a:r>
              <a:rPr lang="en-US" sz="3400" i="1" dirty="0" err="1">
                <a:latin typeface="Calibri" panose="020F0502020204030204" pitchFamily="34" charset="0"/>
              </a:rPr>
              <a:t>Harv</a:t>
            </a:r>
            <a:r>
              <a:rPr lang="en-US" sz="3400" i="1" dirty="0">
                <a:latin typeface="Calibri" panose="020F0502020204030204" pitchFamily="34" charset="0"/>
              </a:rPr>
              <a:t> Rev Psychiatry.</a:t>
            </a:r>
            <a:r>
              <a:rPr lang="en-US" sz="3400" dirty="0">
                <a:latin typeface="Calibri" panose="020F0502020204030204" pitchFamily="34" charset="0"/>
              </a:rPr>
              <a:t> 2015 Mar-Apr;23(2):76-89. doi:10.1097/HRP.0000000000000052. Review. PubMed PMID: 25747921.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 err="1">
                <a:latin typeface="Calibri" panose="020F0502020204030204" pitchFamily="34" charset="0"/>
              </a:rPr>
              <a:t>Marsch</a:t>
            </a:r>
            <a:r>
              <a:rPr lang="en-US" sz="3400" dirty="0">
                <a:latin typeface="Calibri" panose="020F0502020204030204" pitchFamily="34" charset="0"/>
              </a:rPr>
              <a:t> LA. The efficacy of methadone maintenance interventions in reducing illicit opiate use, HIV risk behavior and criminality: a meta-analysis. </a:t>
            </a:r>
            <a:r>
              <a:rPr lang="en-US" sz="3400" i="1" dirty="0">
                <a:latin typeface="Calibri" panose="020F0502020204030204" pitchFamily="34" charset="0"/>
              </a:rPr>
              <a:t>Addiction</a:t>
            </a:r>
            <a:r>
              <a:rPr lang="en-US" sz="3400" dirty="0">
                <a:latin typeface="Calibri" panose="020F0502020204030204" pitchFamily="34" charset="0"/>
              </a:rPr>
              <a:t>. 1998 Apr;93(4):515-32.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>
                <a:latin typeface="Calibri" panose="020F0502020204030204" pitchFamily="34" charset="0"/>
              </a:rPr>
              <a:t>Committee on the Prevention of HIV Infection Among Injecting Drug Users in High-Risk Countries. Preventing HIV Infection Among Injecting Drug Users in High-Risk Countries: An Assessment of the Evidence. In: Tilson H, </a:t>
            </a:r>
            <a:r>
              <a:rPr lang="en-US" sz="3400" dirty="0" err="1">
                <a:latin typeface="Calibri" panose="020F0502020204030204" pitchFamily="34" charset="0"/>
              </a:rPr>
              <a:t>Aramrattana</a:t>
            </a:r>
            <a:r>
              <a:rPr lang="en-US" sz="3400" dirty="0">
                <a:latin typeface="Calibri" panose="020F0502020204030204" pitchFamily="34" charset="0"/>
              </a:rPr>
              <a:t> A, </a:t>
            </a:r>
            <a:r>
              <a:rPr lang="en-US" sz="3400" dirty="0" err="1">
                <a:latin typeface="Calibri" panose="020F0502020204030204" pitchFamily="34" charset="0"/>
              </a:rPr>
              <a:t>Bozzette</a:t>
            </a:r>
            <a:r>
              <a:rPr lang="en-US" sz="3400" dirty="0">
                <a:latin typeface="Calibri" panose="020F0502020204030204" pitchFamily="34" charset="0"/>
              </a:rPr>
              <a:t> S, editors. Washington, DC: Institute of Medicine of the National Academy of Sciences, 2007.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>
                <a:latin typeface="Calibri" panose="020F0502020204030204" pitchFamily="34" charset="0"/>
              </a:rPr>
              <a:t>WHO. Guidelines for the psychosocially assisted pharmacological treatment of opioid dependence. Geneva: World Health Organization, 2009.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 err="1">
                <a:latin typeface="Calibri" panose="020F0502020204030204" pitchFamily="34" charset="0"/>
              </a:rPr>
              <a:t>Gowing</a:t>
            </a:r>
            <a:r>
              <a:rPr lang="en-US" sz="3400" dirty="0">
                <a:latin typeface="Calibri" panose="020F0502020204030204" pitchFamily="34" charset="0"/>
              </a:rPr>
              <a:t> L, Farrell M, </a:t>
            </a:r>
            <a:r>
              <a:rPr lang="en-US" sz="3400" dirty="0" err="1">
                <a:latin typeface="Calibri" panose="020F0502020204030204" pitchFamily="34" charset="0"/>
              </a:rPr>
              <a:t>Bornemann</a:t>
            </a:r>
            <a:r>
              <a:rPr lang="en-US" sz="3400" dirty="0">
                <a:latin typeface="Calibri" panose="020F0502020204030204" pitchFamily="34" charset="0"/>
              </a:rPr>
              <a:t> R, Sullivan LE, Ali R. Substitution treatment of injecting opioid users for prevention of HIV infection (Review). The Cochrane Library: The Cochrane Collaboration, 2009.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>
                <a:latin typeface="Calibri" panose="020F0502020204030204" pitchFamily="34" charset="0"/>
              </a:rPr>
              <a:t>WHO. Evidence for Action Technical Papers: Effectiveness of drug dependence treatment in preventing HIV among injecting drug users. In: </a:t>
            </a:r>
            <a:r>
              <a:rPr lang="en-US" sz="3400" i="1" dirty="0">
                <a:latin typeface="Calibri" panose="020F0502020204030204" pitchFamily="34" charset="0"/>
              </a:rPr>
              <a:t>World Health Organization</a:t>
            </a:r>
            <a:r>
              <a:rPr lang="en-US" sz="3400" dirty="0">
                <a:latin typeface="Calibri" panose="020F0502020204030204" pitchFamily="34" charset="0"/>
              </a:rPr>
              <a:t>, editor. Geneva, 2005.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 err="1">
                <a:latin typeface="Calibri" panose="020F0502020204030204" pitchFamily="34" charset="0"/>
              </a:rPr>
              <a:t>Faggiano</a:t>
            </a:r>
            <a:r>
              <a:rPr lang="en-US" sz="3400" dirty="0">
                <a:latin typeface="Calibri" panose="020F0502020204030204" pitchFamily="34" charset="0"/>
              </a:rPr>
              <a:t> F, </a:t>
            </a:r>
            <a:r>
              <a:rPr lang="en-US" sz="3400" dirty="0" err="1">
                <a:latin typeface="Calibri" panose="020F0502020204030204" pitchFamily="34" charset="0"/>
              </a:rPr>
              <a:t>Vigna-Taglianti</a:t>
            </a:r>
            <a:r>
              <a:rPr lang="en-US" sz="3400" dirty="0">
                <a:latin typeface="Calibri" panose="020F0502020204030204" pitchFamily="34" charset="0"/>
              </a:rPr>
              <a:t> F, </a:t>
            </a:r>
            <a:r>
              <a:rPr lang="en-US" sz="3400" dirty="0" err="1">
                <a:latin typeface="Calibri" panose="020F0502020204030204" pitchFamily="34" charset="0"/>
              </a:rPr>
              <a:t>Versino</a:t>
            </a:r>
            <a:r>
              <a:rPr lang="en-US" sz="3400" dirty="0">
                <a:latin typeface="Calibri" panose="020F0502020204030204" pitchFamily="34" charset="0"/>
              </a:rPr>
              <a:t> E, Lemma P. Methadone maintenance at different dosages for opioid dependence. </a:t>
            </a:r>
            <a:r>
              <a:rPr lang="en-US" sz="3400" i="1" dirty="0">
                <a:latin typeface="Calibri" panose="020F0502020204030204" pitchFamily="34" charset="0"/>
              </a:rPr>
              <a:t>Cochrane Database </a:t>
            </a:r>
            <a:r>
              <a:rPr lang="en-US" sz="3400" i="1" dirty="0" err="1">
                <a:latin typeface="Calibri" panose="020F0502020204030204" pitchFamily="34" charset="0"/>
              </a:rPr>
              <a:t>Syst</a:t>
            </a:r>
            <a:r>
              <a:rPr lang="en-US" sz="3400" i="1" dirty="0">
                <a:latin typeface="Calibri" panose="020F0502020204030204" pitchFamily="34" charset="0"/>
              </a:rPr>
              <a:t> Rev</a:t>
            </a:r>
            <a:r>
              <a:rPr lang="en-US" sz="3400" dirty="0">
                <a:latin typeface="Calibri" panose="020F0502020204030204" pitchFamily="34" charset="0"/>
              </a:rPr>
              <a:t> 2009;3:CD002208.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 err="1">
                <a:latin typeface="Calibri" panose="020F0502020204030204" pitchFamily="34" charset="0"/>
              </a:rPr>
              <a:t>Mattick</a:t>
            </a:r>
            <a:r>
              <a:rPr lang="en-US" sz="3400" dirty="0">
                <a:latin typeface="Calibri" panose="020F0502020204030204" pitchFamily="34" charset="0"/>
              </a:rPr>
              <a:t> RP, Breen C, Kimber J, </a:t>
            </a:r>
            <a:r>
              <a:rPr lang="en-US" sz="3400" dirty="0" err="1">
                <a:latin typeface="Calibri" panose="020F0502020204030204" pitchFamily="34" charset="0"/>
              </a:rPr>
              <a:t>Davoli</a:t>
            </a:r>
            <a:r>
              <a:rPr lang="en-US" sz="3400" dirty="0">
                <a:latin typeface="Calibri" panose="020F0502020204030204" pitchFamily="34" charset="0"/>
              </a:rPr>
              <a:t> M. Methadone maintenance therapy versus no opioid replacement therapy for opioid dependence. </a:t>
            </a:r>
            <a:r>
              <a:rPr lang="en-US" sz="3400" i="1" dirty="0">
                <a:latin typeface="Calibri" panose="020F0502020204030204" pitchFamily="34" charset="0"/>
              </a:rPr>
              <a:t>Cochrane Database </a:t>
            </a:r>
            <a:r>
              <a:rPr lang="en-US" sz="3400" i="1" dirty="0" err="1">
                <a:latin typeface="Calibri" panose="020F0502020204030204" pitchFamily="34" charset="0"/>
              </a:rPr>
              <a:t>Syst</a:t>
            </a:r>
            <a:r>
              <a:rPr lang="en-US" sz="3400" i="1" dirty="0">
                <a:latin typeface="Calibri" panose="020F0502020204030204" pitchFamily="34" charset="0"/>
              </a:rPr>
              <a:t> Rev</a:t>
            </a:r>
            <a:r>
              <a:rPr lang="en-US" sz="3400" dirty="0">
                <a:latin typeface="Calibri" panose="020F0502020204030204" pitchFamily="34" charset="0"/>
              </a:rPr>
              <a:t> 2009;1:CD002209.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>
                <a:latin typeface="Calibri" panose="020F0502020204030204" pitchFamily="34" charset="0"/>
              </a:rPr>
              <a:t>Sullivan LE, Metzger DS, </a:t>
            </a:r>
            <a:r>
              <a:rPr lang="en-US" sz="3400" dirty="0" err="1">
                <a:latin typeface="Calibri" panose="020F0502020204030204" pitchFamily="34" charset="0"/>
              </a:rPr>
              <a:t>Fudala</a:t>
            </a:r>
            <a:r>
              <a:rPr lang="en-US" sz="3400" dirty="0">
                <a:latin typeface="Calibri" panose="020F0502020204030204" pitchFamily="34" charset="0"/>
              </a:rPr>
              <a:t> PJ, </a:t>
            </a:r>
            <a:r>
              <a:rPr lang="en-US" sz="3400" dirty="0" err="1">
                <a:latin typeface="Calibri" panose="020F0502020204030204" pitchFamily="34" charset="0"/>
              </a:rPr>
              <a:t>Fiellin</a:t>
            </a:r>
            <a:r>
              <a:rPr lang="en-US" sz="3400" dirty="0">
                <a:latin typeface="Calibri" panose="020F0502020204030204" pitchFamily="34" charset="0"/>
              </a:rPr>
              <a:t> DA. Decreasing international HIV transmission: the role of expanding access to opioid agonist therapies for injection drug users. </a:t>
            </a:r>
            <a:r>
              <a:rPr lang="en-US" sz="3400" i="1" dirty="0">
                <a:latin typeface="Calibri" panose="020F0502020204030204" pitchFamily="34" charset="0"/>
              </a:rPr>
              <a:t>Addiction</a:t>
            </a:r>
            <a:r>
              <a:rPr lang="en-US" sz="3400" dirty="0">
                <a:latin typeface="Calibri" panose="020F0502020204030204" pitchFamily="34" charset="0"/>
              </a:rPr>
              <a:t> 2005;100(2):150- 58.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sz="3400" dirty="0">
                <a:latin typeface="Calibri" panose="020F0502020204030204" pitchFamily="34" charset="0"/>
              </a:rPr>
              <a:t>Amato L, </a:t>
            </a:r>
            <a:r>
              <a:rPr lang="en-US" sz="3400" dirty="0" err="1">
                <a:latin typeface="Calibri" panose="020F0502020204030204" pitchFamily="34" charset="0"/>
              </a:rPr>
              <a:t>Davoli</a:t>
            </a:r>
            <a:r>
              <a:rPr lang="en-US" sz="3400" dirty="0">
                <a:latin typeface="Calibri" panose="020F0502020204030204" pitchFamily="34" charset="0"/>
              </a:rPr>
              <a:t> M, </a:t>
            </a:r>
            <a:r>
              <a:rPr lang="en-US" sz="3400" dirty="0" err="1">
                <a:latin typeface="Calibri" panose="020F0502020204030204" pitchFamily="34" charset="0"/>
              </a:rPr>
              <a:t>Perucci</a:t>
            </a:r>
            <a:r>
              <a:rPr lang="en-US" sz="3400" dirty="0">
                <a:latin typeface="Calibri" panose="020F0502020204030204" pitchFamily="34" charset="0"/>
              </a:rPr>
              <a:t> CA, </a:t>
            </a:r>
            <a:r>
              <a:rPr lang="en-US" sz="3400" dirty="0" err="1">
                <a:latin typeface="Calibri" panose="020F0502020204030204" pitchFamily="34" charset="0"/>
              </a:rPr>
              <a:t>Ferri</a:t>
            </a:r>
            <a:r>
              <a:rPr lang="en-US" sz="3400" dirty="0">
                <a:latin typeface="Calibri" panose="020F0502020204030204" pitchFamily="34" charset="0"/>
              </a:rPr>
              <a:t> M, </a:t>
            </a:r>
            <a:r>
              <a:rPr lang="en-US" sz="3400" dirty="0" err="1">
                <a:latin typeface="Calibri" panose="020F0502020204030204" pitchFamily="34" charset="0"/>
              </a:rPr>
              <a:t>Faggiano</a:t>
            </a:r>
            <a:r>
              <a:rPr lang="en-US" sz="3400" dirty="0">
                <a:latin typeface="Calibri" panose="020F0502020204030204" pitchFamily="34" charset="0"/>
              </a:rPr>
              <a:t> F, </a:t>
            </a:r>
            <a:r>
              <a:rPr lang="en-US" sz="3400" dirty="0" err="1">
                <a:latin typeface="Calibri" panose="020F0502020204030204" pitchFamily="34" charset="0"/>
              </a:rPr>
              <a:t>Mattick</a:t>
            </a:r>
            <a:r>
              <a:rPr lang="en-US" sz="3400" dirty="0">
                <a:latin typeface="Calibri" panose="020F0502020204030204" pitchFamily="34" charset="0"/>
              </a:rPr>
              <a:t> RP. An overview of systematic reviews of the effectiveness of opiate maintenance therapies: available evidence to inform clinical practice and research. </a:t>
            </a:r>
            <a:r>
              <a:rPr lang="en-US" sz="3400" i="1" dirty="0">
                <a:latin typeface="Calibri" panose="020F0502020204030204" pitchFamily="34" charset="0"/>
              </a:rPr>
              <a:t>J </a:t>
            </a:r>
            <a:r>
              <a:rPr lang="en-US" sz="3400" i="1" dirty="0" err="1">
                <a:latin typeface="Calibri" panose="020F0502020204030204" pitchFamily="34" charset="0"/>
              </a:rPr>
              <a:t>Subst</a:t>
            </a:r>
            <a:r>
              <a:rPr lang="en-US" sz="3400" i="1" dirty="0">
                <a:latin typeface="Calibri" panose="020F0502020204030204" pitchFamily="34" charset="0"/>
              </a:rPr>
              <a:t> Abuse Treat</a:t>
            </a:r>
            <a:r>
              <a:rPr lang="en-US" sz="3400" dirty="0">
                <a:latin typeface="Calibri" panose="020F0502020204030204" pitchFamily="34" charset="0"/>
              </a:rPr>
              <a:t> 2005;28:321-29. </a:t>
            </a:r>
          </a:p>
          <a:p>
            <a:pPr marL="137160" lv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10DAE-AE30-4033-ADBF-033F2FFE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019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3CBE-969C-4796-B521-D9E673E9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A5C0E-932A-4D39-8753-29974D51A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651510" lvl="0" indent="-514350">
              <a:buFont typeface="+mj-lt"/>
              <a:buAutoNum type="arabicPeriod" startAt="12"/>
            </a:pPr>
            <a:r>
              <a:rPr lang="en-US" sz="3000" dirty="0" err="1">
                <a:latin typeface="Calibri" panose="020F0502020204030204" pitchFamily="34" charset="0"/>
              </a:rPr>
              <a:t>Mattick</a:t>
            </a:r>
            <a:r>
              <a:rPr lang="en-US" sz="3000" dirty="0">
                <a:latin typeface="Calibri" panose="020F0502020204030204" pitchFamily="34" charset="0"/>
              </a:rPr>
              <a:t> RP, Breen C, Kimber J, </a:t>
            </a:r>
            <a:r>
              <a:rPr lang="en-US" sz="3000" dirty="0" err="1">
                <a:latin typeface="Calibri" panose="020F0502020204030204" pitchFamily="34" charset="0"/>
              </a:rPr>
              <a:t>Davoli</a:t>
            </a:r>
            <a:r>
              <a:rPr lang="en-US" sz="3000" dirty="0">
                <a:latin typeface="Calibri" panose="020F0502020204030204" pitchFamily="34" charset="0"/>
              </a:rPr>
              <a:t> M. Buprenorphine maintenance versus placebo or methadone maintenance for opioid dependence. </a:t>
            </a:r>
            <a:r>
              <a:rPr lang="en-US" sz="3000" i="1" dirty="0">
                <a:latin typeface="Calibri" panose="020F0502020204030204" pitchFamily="34" charset="0"/>
              </a:rPr>
              <a:t>Cochrane Database </a:t>
            </a:r>
            <a:r>
              <a:rPr lang="en-US" sz="3000" i="1" dirty="0" err="1">
                <a:latin typeface="Calibri" panose="020F0502020204030204" pitchFamily="34" charset="0"/>
              </a:rPr>
              <a:t>Syst</a:t>
            </a:r>
            <a:r>
              <a:rPr lang="en-US" sz="3000" i="1" dirty="0">
                <a:latin typeface="Calibri" panose="020F0502020204030204" pitchFamily="34" charset="0"/>
              </a:rPr>
              <a:t> Rev</a:t>
            </a:r>
            <a:r>
              <a:rPr lang="en-US" sz="3000" dirty="0">
                <a:latin typeface="Calibri" panose="020F0502020204030204" pitchFamily="34" charset="0"/>
              </a:rPr>
              <a:t> 2009;3:CD002207. </a:t>
            </a:r>
          </a:p>
          <a:p>
            <a:pPr marL="651510" lvl="0" indent="-514350">
              <a:buFont typeface="+mj-lt"/>
              <a:buAutoNum type="arabicPeriod" startAt="12"/>
            </a:pPr>
            <a:r>
              <a:rPr lang="en-US" sz="3000" dirty="0">
                <a:latin typeface="Calibri" panose="020F0502020204030204" pitchFamily="34" charset="0"/>
              </a:rPr>
              <a:t>WHO, UNODC, UNAIDS. WHO/UNODC/UNAIDS position paper: Substitution maintenance therapy in the management of opioid dependence and HIV/AIDs prevention. Geneva: World Health </a:t>
            </a:r>
            <a:r>
              <a:rPr lang="en-US" sz="3000" dirty="0" err="1">
                <a:latin typeface="Calibri" panose="020F0502020204030204" pitchFamily="34" charset="0"/>
              </a:rPr>
              <a:t>Organisation</a:t>
            </a:r>
            <a:r>
              <a:rPr lang="en-US" sz="3000" dirty="0">
                <a:latin typeface="Calibri" panose="020F0502020204030204" pitchFamily="34" charset="0"/>
              </a:rPr>
              <a:t>, 2004. </a:t>
            </a:r>
          </a:p>
          <a:p>
            <a:pPr marL="651510" lvl="0" indent="-514350">
              <a:buFont typeface="+mj-lt"/>
              <a:buAutoNum type="arabicPeriod" startAt="12"/>
            </a:pPr>
            <a:r>
              <a:rPr lang="en-US" sz="3000" dirty="0">
                <a:latin typeface="Calibri" panose="020F0502020204030204" pitchFamily="34" charset="0"/>
              </a:rPr>
              <a:t>Ward J, </a:t>
            </a:r>
            <a:r>
              <a:rPr lang="en-US" sz="3000" dirty="0" err="1">
                <a:latin typeface="Calibri" panose="020F0502020204030204" pitchFamily="34" charset="0"/>
              </a:rPr>
              <a:t>Mattick</a:t>
            </a:r>
            <a:r>
              <a:rPr lang="en-US" sz="3000" dirty="0">
                <a:latin typeface="Calibri" panose="020F0502020204030204" pitchFamily="34" charset="0"/>
              </a:rPr>
              <a:t> RP, Hall W, editors. </a:t>
            </a:r>
            <a:r>
              <a:rPr lang="en-US" sz="3000" i="1" dirty="0">
                <a:latin typeface="Calibri" panose="020F0502020204030204" pitchFamily="34" charset="0"/>
              </a:rPr>
              <a:t>Methadone Maintenance Treatment and Other Opioid Replacement Therapies</a:t>
            </a:r>
            <a:r>
              <a:rPr lang="en-US" sz="3000" dirty="0">
                <a:latin typeface="Calibri" panose="020F0502020204030204" pitchFamily="34" charset="0"/>
              </a:rPr>
              <a:t>. Amsterdam: Harwood Academic Publishers, 1998. </a:t>
            </a:r>
          </a:p>
          <a:p>
            <a:pPr marL="651510" lvl="0" indent="-514350">
              <a:buFont typeface="+mj-lt"/>
              <a:buAutoNum type="arabicPeriod" startAt="12"/>
            </a:pPr>
            <a:r>
              <a:rPr lang="en-US" sz="3000" dirty="0">
                <a:latin typeface="Calibri" panose="020F0502020204030204" pitchFamily="34" charset="0"/>
              </a:rPr>
              <a:t>Wong K-h, Lee S-s, Lim W-l, Low H-k. Adherence to methadone is associated with a lower level of HIV related risk behaviors in drug users. </a:t>
            </a:r>
            <a:r>
              <a:rPr lang="en-US" sz="3000" i="1" dirty="0">
                <a:latin typeface="Calibri" panose="020F0502020204030204" pitchFamily="34" charset="0"/>
              </a:rPr>
              <a:t>J </a:t>
            </a:r>
            <a:r>
              <a:rPr lang="en-US" sz="3000" i="1" dirty="0" err="1">
                <a:latin typeface="Calibri" panose="020F0502020204030204" pitchFamily="34" charset="0"/>
              </a:rPr>
              <a:t>Subst</a:t>
            </a:r>
            <a:r>
              <a:rPr lang="en-US" sz="3000" i="1" dirty="0">
                <a:latin typeface="Calibri" panose="020F0502020204030204" pitchFamily="34" charset="0"/>
              </a:rPr>
              <a:t> Abuse Treat</a:t>
            </a:r>
            <a:r>
              <a:rPr lang="en-US" sz="3000" dirty="0">
                <a:latin typeface="Calibri" panose="020F0502020204030204" pitchFamily="34" charset="0"/>
              </a:rPr>
              <a:t> 2003;24(3):233-9.</a:t>
            </a:r>
          </a:p>
          <a:p>
            <a:pPr marL="651510" lvl="0" indent="-514350">
              <a:buFont typeface="+mj-lt"/>
              <a:buAutoNum type="arabicPeriod" startAt="12"/>
            </a:pPr>
            <a:r>
              <a:rPr lang="en-US" sz="3000" dirty="0">
                <a:latin typeface="Calibri" panose="020F0502020204030204" pitchFamily="34" charset="0"/>
              </a:rPr>
              <a:t>Nolan S, Dias Lima V, Fairbairn N, Kerr T, Montaner J, </a:t>
            </a:r>
            <a:r>
              <a:rPr lang="en-US" sz="3000" dirty="0" err="1">
                <a:latin typeface="Calibri" panose="020F0502020204030204" pitchFamily="34" charset="0"/>
              </a:rPr>
              <a:t>Grebely</a:t>
            </a:r>
            <a:r>
              <a:rPr lang="en-US" sz="3000" dirty="0">
                <a:latin typeface="Calibri" panose="020F0502020204030204" pitchFamily="34" charset="0"/>
              </a:rPr>
              <a:t> J, Wood E. The impact of methadone maintenance therapy on hepatitis C incidence among illicit drug users. </a:t>
            </a:r>
            <a:r>
              <a:rPr lang="en-US" sz="3000" i="1" dirty="0">
                <a:latin typeface="Calibri" panose="020F0502020204030204" pitchFamily="34" charset="0"/>
              </a:rPr>
              <a:t>Addiction</a:t>
            </a:r>
            <a:r>
              <a:rPr lang="en-US" sz="3000" dirty="0">
                <a:latin typeface="Calibri" panose="020F0502020204030204" pitchFamily="34" charset="0"/>
              </a:rPr>
              <a:t>. 2014 Dec;109(12):2053-9. </a:t>
            </a:r>
            <a:r>
              <a:rPr lang="en-US" sz="3000" dirty="0" err="1">
                <a:latin typeface="Calibri" panose="020F0502020204030204" pitchFamily="34" charset="0"/>
              </a:rPr>
              <a:t>doi</a:t>
            </a:r>
            <a:r>
              <a:rPr lang="en-US" sz="3000" dirty="0">
                <a:latin typeface="Calibri" panose="020F0502020204030204" pitchFamily="34" charset="0"/>
              </a:rPr>
              <a:t>: 10.1111/add.12682. </a:t>
            </a:r>
            <a:r>
              <a:rPr lang="en-US" sz="3000" dirty="0" err="1">
                <a:latin typeface="Calibri" panose="020F0502020204030204" pitchFamily="34" charset="0"/>
              </a:rPr>
              <a:t>Epub</a:t>
            </a:r>
            <a:r>
              <a:rPr lang="en-US" sz="3000" dirty="0">
                <a:latin typeface="Calibri" panose="020F0502020204030204" pitchFamily="34" charset="0"/>
              </a:rPr>
              <a:t> 2014 Aug 14.</a:t>
            </a:r>
          </a:p>
          <a:p>
            <a:pPr marL="651510" lvl="0" indent="-514350">
              <a:buFont typeface="+mj-lt"/>
              <a:buAutoNum type="arabicPeriod" startAt="12"/>
            </a:pPr>
            <a:r>
              <a:rPr lang="en-US" sz="3000" dirty="0" err="1">
                <a:latin typeface="Calibri" panose="020F0502020204030204" pitchFamily="34" charset="0"/>
              </a:rPr>
              <a:t>Kakko</a:t>
            </a:r>
            <a:r>
              <a:rPr lang="en-US" sz="3000" dirty="0">
                <a:latin typeface="Calibri" panose="020F0502020204030204" pitchFamily="34" charset="0"/>
              </a:rPr>
              <a:t> J, </a:t>
            </a:r>
            <a:r>
              <a:rPr lang="en-US" sz="3000" dirty="0" err="1">
                <a:latin typeface="Calibri" panose="020F0502020204030204" pitchFamily="34" charset="0"/>
              </a:rPr>
              <a:t>Svanborg</a:t>
            </a:r>
            <a:r>
              <a:rPr lang="en-US" sz="3000" dirty="0">
                <a:latin typeface="Calibri" panose="020F0502020204030204" pitchFamily="34" charset="0"/>
              </a:rPr>
              <a:t> KD, Kreek MJ, </a:t>
            </a:r>
            <a:r>
              <a:rPr lang="en-US" sz="3000" dirty="0" err="1">
                <a:latin typeface="Calibri" panose="020F0502020204030204" pitchFamily="34" charset="0"/>
              </a:rPr>
              <a:t>Heilig</a:t>
            </a:r>
            <a:r>
              <a:rPr lang="en-US" sz="3000" dirty="0">
                <a:latin typeface="Calibri" panose="020F0502020204030204" pitchFamily="34" charset="0"/>
              </a:rPr>
              <a:t> M. 1-year retention and social function after buprenorphine-assisted relapse prevention treatment for heroin dependence in Sweden: a </a:t>
            </a:r>
            <a:r>
              <a:rPr lang="en-US" sz="3000" dirty="0" err="1">
                <a:latin typeface="Calibri" panose="020F0502020204030204" pitchFamily="34" charset="0"/>
              </a:rPr>
              <a:t>randomised</a:t>
            </a:r>
            <a:r>
              <a:rPr lang="en-US" sz="3000" dirty="0">
                <a:latin typeface="Calibri" panose="020F0502020204030204" pitchFamily="34" charset="0"/>
              </a:rPr>
              <a:t>, placebo-controlled trial. </a:t>
            </a:r>
            <a:r>
              <a:rPr lang="en-US" sz="3000" i="1" dirty="0">
                <a:latin typeface="Calibri" panose="020F0502020204030204" pitchFamily="34" charset="0"/>
              </a:rPr>
              <a:t>Lancet</a:t>
            </a:r>
            <a:r>
              <a:rPr lang="en-US" sz="3000" dirty="0">
                <a:latin typeface="Calibri" panose="020F0502020204030204" pitchFamily="34" charset="0"/>
              </a:rPr>
              <a:t>. 2003 Feb 22;361(9358):662-8.</a:t>
            </a:r>
          </a:p>
          <a:p>
            <a:pPr marL="651510" lvl="0" indent="-514350">
              <a:buFont typeface="+mj-lt"/>
              <a:buAutoNum type="arabicPeriod" startAt="12"/>
            </a:pPr>
            <a:r>
              <a:rPr lang="en-US" sz="3000" dirty="0">
                <a:latin typeface="Calibri" panose="020F0502020204030204" pitchFamily="34" charset="0"/>
              </a:rPr>
              <a:t>Harris DS, Jones RT, </a:t>
            </a:r>
            <a:r>
              <a:rPr lang="en-US" sz="3000" dirty="0" err="1">
                <a:latin typeface="Calibri" panose="020F0502020204030204" pitchFamily="34" charset="0"/>
              </a:rPr>
              <a:t>Welm</a:t>
            </a:r>
            <a:r>
              <a:rPr lang="en-US" sz="3000" dirty="0">
                <a:latin typeface="Calibri" panose="020F0502020204030204" pitchFamily="34" charset="0"/>
              </a:rPr>
              <a:t> S, Upton RA, Lin E, Mendelson J. Buprenorphine and naloxone co-administration in opiate-dependent patients stabilized on sublingual buprenorphine. </a:t>
            </a:r>
            <a:r>
              <a:rPr lang="en-US" sz="3000" i="1" dirty="0">
                <a:latin typeface="Calibri" panose="020F0502020204030204" pitchFamily="34" charset="0"/>
              </a:rPr>
              <a:t>Drug Alcohol Depend</a:t>
            </a:r>
            <a:r>
              <a:rPr lang="en-US" sz="3000" dirty="0">
                <a:latin typeface="Calibri" panose="020F0502020204030204" pitchFamily="34" charset="0"/>
              </a:rPr>
              <a:t>. 2000 Dec 22;61(1):85-94. PubMed PMID:11064186.</a:t>
            </a:r>
          </a:p>
          <a:p>
            <a:pPr marL="651510" lvl="0" indent="-514350">
              <a:buFont typeface="+mj-lt"/>
              <a:buAutoNum type="arabicPeriod" startAt="12"/>
            </a:pPr>
            <a:r>
              <a:rPr lang="en-US" sz="3000" dirty="0">
                <a:latin typeface="Calibri" panose="020F0502020204030204" pitchFamily="34" charset="0"/>
              </a:rPr>
              <a:t>Greenwald MK, </a:t>
            </a:r>
            <a:r>
              <a:rPr lang="en-US" sz="3000" dirty="0" err="1">
                <a:latin typeface="Calibri" panose="020F0502020204030204" pitchFamily="34" charset="0"/>
              </a:rPr>
              <a:t>Johanson</a:t>
            </a:r>
            <a:r>
              <a:rPr lang="en-US" sz="3000" dirty="0">
                <a:latin typeface="Calibri" panose="020F0502020204030204" pitchFamily="34" charset="0"/>
              </a:rPr>
              <a:t> CE, Moody DE, Woods JH, Kilbourn MR, </a:t>
            </a:r>
            <a:r>
              <a:rPr lang="en-US" sz="3000" dirty="0" err="1">
                <a:latin typeface="Calibri" panose="020F0502020204030204" pitchFamily="34" charset="0"/>
              </a:rPr>
              <a:t>Koeppe</a:t>
            </a:r>
            <a:r>
              <a:rPr lang="en-US" sz="3000" dirty="0">
                <a:latin typeface="Calibri" panose="020F0502020204030204" pitchFamily="34" charset="0"/>
              </a:rPr>
              <a:t> RA, Schuster CR, </a:t>
            </a:r>
            <a:r>
              <a:rPr lang="en-US" sz="3000" dirty="0" err="1">
                <a:latin typeface="Calibri" panose="020F0502020204030204" pitchFamily="34" charset="0"/>
              </a:rPr>
              <a:t>Zubieta</a:t>
            </a:r>
            <a:r>
              <a:rPr lang="en-US" sz="3000" dirty="0">
                <a:latin typeface="Calibri" panose="020F0502020204030204" pitchFamily="34" charset="0"/>
              </a:rPr>
              <a:t> JK. Effects of buprenorphine maintenance dose on mu-opioid receptor availability, plasma concentrations, and antagonist blockade in heroin-dependent volunteers. </a:t>
            </a:r>
            <a:r>
              <a:rPr lang="en-US" sz="3000" i="1" dirty="0" err="1">
                <a:latin typeface="Calibri" panose="020F0502020204030204" pitchFamily="34" charset="0"/>
              </a:rPr>
              <a:t>Neuropsychopharmacology</a:t>
            </a:r>
            <a:r>
              <a:rPr lang="en-US" sz="3000" dirty="0">
                <a:latin typeface="Calibri" panose="020F0502020204030204" pitchFamily="34" charset="0"/>
              </a:rPr>
              <a:t>. 2003 Nov;28(11):2000-9. PubMed PMID: 12902992.</a:t>
            </a:r>
          </a:p>
          <a:p>
            <a:pPr marL="651510" indent="-514350">
              <a:buFont typeface="+mj-lt"/>
              <a:buAutoNum type="arabicPeriod" startAt="12"/>
            </a:pPr>
            <a:r>
              <a:rPr lang="en-US" sz="3000" dirty="0">
                <a:latin typeface="Calibri" panose="020F0502020204030204" pitchFamily="34" charset="0"/>
              </a:rPr>
              <a:t>Clark RE, Baxter JD, </a:t>
            </a:r>
            <a:r>
              <a:rPr lang="en-US" sz="3000" dirty="0" err="1">
                <a:latin typeface="Calibri" panose="020F0502020204030204" pitchFamily="34" charset="0"/>
              </a:rPr>
              <a:t>Aweh</a:t>
            </a:r>
            <a:r>
              <a:rPr lang="en-US" sz="3000" dirty="0">
                <a:latin typeface="Calibri" panose="020F0502020204030204" pitchFamily="34" charset="0"/>
              </a:rPr>
              <a:t> G, O'Connell E, Fisher WH, Barton BA. Risk Factors or Relapse and Higher Costs Among Medicaid Members with Opioid Dependence or Abuse: Opioid Agonists, Comorbidities, and Treatment History. </a:t>
            </a:r>
            <a:r>
              <a:rPr lang="en-US" sz="3000" i="1" dirty="0">
                <a:latin typeface="Calibri" panose="020F0502020204030204" pitchFamily="34" charset="0"/>
              </a:rPr>
              <a:t>J </a:t>
            </a:r>
            <a:r>
              <a:rPr lang="en-US" sz="3000" i="1" dirty="0" err="1">
                <a:latin typeface="Calibri" panose="020F0502020204030204" pitchFamily="34" charset="0"/>
              </a:rPr>
              <a:t>Subst</a:t>
            </a:r>
            <a:r>
              <a:rPr lang="en-US" sz="3000" i="1" dirty="0">
                <a:latin typeface="Calibri" panose="020F0502020204030204" pitchFamily="34" charset="0"/>
              </a:rPr>
              <a:t> Abuse Treat</a:t>
            </a:r>
            <a:r>
              <a:rPr lang="en-US" sz="3000" dirty="0">
                <a:latin typeface="Calibri" panose="020F0502020204030204" pitchFamily="34" charset="0"/>
              </a:rPr>
              <a:t>. 2015 Oct;57:75-80. </a:t>
            </a:r>
            <a:r>
              <a:rPr lang="en-US" sz="3000" dirty="0" err="1">
                <a:latin typeface="Calibri" panose="020F0502020204030204" pitchFamily="34" charset="0"/>
              </a:rPr>
              <a:t>doi</a:t>
            </a:r>
            <a:r>
              <a:rPr lang="en-US" sz="3000" dirty="0">
                <a:latin typeface="Calibri" panose="020F0502020204030204" pitchFamily="34" charset="0"/>
              </a:rPr>
              <a:t>: 10.1016/j.jsat.2015.05.001. </a:t>
            </a:r>
            <a:r>
              <a:rPr lang="en-US" sz="3000" dirty="0" err="1">
                <a:latin typeface="Calibri" panose="020F0502020204030204" pitchFamily="34" charset="0"/>
              </a:rPr>
              <a:t>Epub</a:t>
            </a:r>
            <a:r>
              <a:rPr lang="en-US" sz="3000" dirty="0">
                <a:latin typeface="Calibri" panose="020F0502020204030204" pitchFamily="34" charset="0"/>
              </a:rPr>
              <a:t> 2015 May 7. PubMed PMID: 25997674; PubMed Central PMCID: PMC4560989. </a:t>
            </a:r>
          </a:p>
          <a:p>
            <a:pPr marL="651510" indent="-514350">
              <a:buFont typeface="+mj-lt"/>
              <a:buAutoNum type="arabicPeriod" startAt="12"/>
            </a:pPr>
            <a:r>
              <a:rPr lang="en-US" sz="3000" dirty="0">
                <a:latin typeface="Calibri" panose="020F0502020204030204" pitchFamily="34" charset="0"/>
              </a:rPr>
              <a:t>Center for Substance Abuse Treatment. </a:t>
            </a:r>
            <a:r>
              <a:rPr lang="en-US" sz="3000" i="1" dirty="0">
                <a:latin typeface="Calibri" panose="020F0502020204030204" pitchFamily="34" charset="0"/>
              </a:rPr>
              <a:t>Medication-Assisted Treatment for Opioid Addiction in Opioid Treatment Programs.</a:t>
            </a:r>
            <a:r>
              <a:rPr lang="en-US" sz="3000" dirty="0">
                <a:latin typeface="Calibri" panose="020F0502020204030204" pitchFamily="34" charset="0"/>
              </a:rPr>
              <a:t> Rockville (MD): Substance Abuse and Mental Health Services Administration (US); 2005. PubMed PMID: 22514849.</a:t>
            </a:r>
          </a:p>
          <a:p>
            <a:pPr marL="651510" lvl="0" indent="-514350">
              <a:buFont typeface="+mj-lt"/>
              <a:buAutoNum type="arabicPeriod" startAt="12"/>
            </a:pPr>
            <a:endParaRPr lang="en-US" dirty="0"/>
          </a:p>
          <a:p>
            <a:pPr marL="651510" lvl="0" indent="-514350">
              <a:buFont typeface="+mj-lt"/>
              <a:buAutoNum type="arabicPeriod" startAt="12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10DAE-AE30-4033-ADBF-033F2FFE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1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Some complications of opioid use disorder</a:t>
            </a:r>
            <a:endParaRPr/>
          </a:p>
        </p:txBody>
      </p:sp>
      <p:sp>
        <p:nvSpPr>
          <p:cNvPr id="111" name="Shape 111"/>
          <p:cNvSpPr>
            <a:spLocks noGrp="1"/>
          </p:cNvSpPr>
          <p:nvPr>
            <p:ph idx="1"/>
          </p:nvPr>
        </p:nvSpPr>
        <p:spPr>
          <a:xfrm>
            <a:off x="152400" y="1600200"/>
            <a:ext cx="8610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Overdose</a:t>
            </a:r>
          </a:p>
          <a:p>
            <a:pPr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sym typeface="Arial"/>
              </a:rPr>
              <a:t>Increased mortality (6-20x higher than general population;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sym typeface="Arial"/>
              </a:rPr>
              <a:t>Hser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sym typeface="Arial"/>
              </a:rPr>
              <a:t> et al., 2015)</a:t>
            </a:r>
            <a:endParaRPr sz="2400" dirty="0">
              <a:solidFill>
                <a:schemeClr val="tx1">
                  <a:lumMod val="95000"/>
                </a:schemeClr>
              </a:solidFill>
            </a:endParaRPr>
          </a:p>
          <a:p>
            <a:pPr marL="422910" indent="-285750">
              <a:spcBef>
                <a:spcPts val="0"/>
              </a:spcBef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2400" dirty="0">
                <a:solidFill>
                  <a:schemeClr val="tx1">
                    <a:lumMod val="95000"/>
                  </a:schemeClr>
                </a:solidFill>
              </a:rPr>
              <a:t>Infections </a:t>
            </a:r>
          </a:p>
          <a:p>
            <a:pPr marL="877824" lvl="1" indent="-2286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Cellulitis/abscess </a:t>
            </a:r>
          </a:p>
          <a:p>
            <a:pPr marL="877824" lvl="1" indent="-2286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Osteomyelitis</a:t>
            </a:r>
          </a:p>
          <a:p>
            <a:pPr marL="877824" lvl="1" indent="-2286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Septic emboli</a:t>
            </a:r>
          </a:p>
          <a:p>
            <a:pPr marL="877824" lvl="1" indent="-2286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Endophthalmitis</a:t>
            </a:r>
          </a:p>
          <a:p>
            <a:pPr marL="877824" lvl="1" indent="-2286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Endocarditis</a:t>
            </a:r>
          </a:p>
          <a:p>
            <a:pPr marL="877824" lvl="1" indent="-2286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HIV</a:t>
            </a:r>
          </a:p>
          <a:p>
            <a:pPr marL="877824" lvl="1" indent="-228600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>
                <a:solidFill>
                  <a:schemeClr val="tx1">
                    <a:lumMod val="95000"/>
                  </a:schemeClr>
                </a:solidFill>
              </a:rPr>
              <a:t>HCV</a:t>
            </a:r>
          </a:p>
          <a:p>
            <a:pPr marL="1380744" lvl="2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2400" dirty="0">
                <a:solidFill>
                  <a:schemeClr val="tx1">
                    <a:lumMod val="95000"/>
                  </a:schemeClr>
                </a:solidFill>
              </a:rPr>
              <a:t>32% become positive for HCV within 1 year of IDU</a:t>
            </a:r>
          </a:p>
          <a:p>
            <a:pPr marL="1380744" lvl="2">
              <a:spcBef>
                <a:spcPts val="0"/>
              </a:spcBef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2400" dirty="0">
                <a:solidFill>
                  <a:schemeClr val="tx1">
                    <a:lumMod val="95000"/>
                  </a:schemeClr>
                </a:solidFill>
              </a:rPr>
              <a:t>53% positive within 5 years (Hagan et al., 2008)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2039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Pharmacotherapy for 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of many tools in the “recovery toolbox” we can offer to patients</a:t>
            </a:r>
          </a:p>
          <a:p>
            <a:r>
              <a:rPr lang="en-US"/>
              <a:t>Reduce cravings which can help stabilize and strengthen coping capacity</a:t>
            </a:r>
          </a:p>
          <a:p>
            <a:r>
              <a:rPr lang="en-US"/>
              <a:t>Allow patients to focus on behavioral therapies</a:t>
            </a:r>
          </a:p>
          <a:p>
            <a:r>
              <a:rPr lang="en-US"/>
              <a:t>Increase periods of abstinence and instill a sense of self-efficacy to help sustain recovery</a:t>
            </a:r>
          </a:p>
          <a:p>
            <a:r>
              <a:rPr lang="en-US"/>
              <a:t>Improve clinical outcomes for patients and reduce impact on families/loved ones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D11E-F373-4DCE-96FB-22FAF4413D2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5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Pharmacotherapy </a:t>
            </a:r>
            <a:r>
              <a:t>for OUD</a:t>
            </a:r>
          </a:p>
        </p:txBody>
      </p:sp>
      <p:sp>
        <p:nvSpPr>
          <p:cNvPr id="165" name="Shape 16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000">
                <a:solidFill>
                  <a:schemeClr val="tx1">
                    <a:lumMod val="95000"/>
                  </a:schemeClr>
                </a:solidFill>
              </a:rPr>
              <a:t>Evidence based treatments to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000">
                <a:solidFill>
                  <a:schemeClr val="tx1">
                    <a:lumMod val="95000"/>
                  </a:schemeClr>
                </a:solidFill>
              </a:rPr>
              <a:t>Decrease opioid </a:t>
            </a:r>
            <a:r>
              <a:rPr lang="en-US" sz="3000">
                <a:solidFill>
                  <a:schemeClr val="tx1">
                    <a:lumMod val="95000"/>
                  </a:schemeClr>
                </a:solidFill>
              </a:rPr>
              <a:t>and injection drug use</a:t>
            </a:r>
            <a:r>
              <a:rPr sz="300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000">
                <a:solidFill>
                  <a:schemeClr val="tx1">
                    <a:lumMod val="95000"/>
                  </a:schemeClr>
                </a:solidFill>
              </a:rPr>
              <a:t>Reduce transmission of hepatitis C</a:t>
            </a:r>
            <a:r>
              <a:rPr lang="en-US" sz="3000">
                <a:solidFill>
                  <a:schemeClr val="tx1">
                    <a:lumMod val="95000"/>
                  </a:schemeClr>
                </a:solidFill>
              </a:rPr>
              <a:t> and HIV</a:t>
            </a:r>
            <a:endParaRPr sz="3000">
              <a:solidFill>
                <a:schemeClr val="tx1">
                  <a:lumMod val="95000"/>
                </a:schemeClr>
              </a:solidFill>
            </a:endParaRP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000">
                <a:solidFill>
                  <a:schemeClr val="tx1">
                    <a:lumMod val="95000"/>
                  </a:schemeClr>
                </a:solidFill>
              </a:rPr>
              <a:t>Decrease criminal behavior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000">
                <a:solidFill>
                  <a:schemeClr val="tx1">
                    <a:lumMod val="95000"/>
                  </a:schemeClr>
                </a:solidFill>
              </a:rPr>
              <a:t>Retain people in treatment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000">
                <a:solidFill>
                  <a:schemeClr val="tx1">
                    <a:lumMod val="95000"/>
                  </a:schemeClr>
                </a:solidFill>
              </a:rPr>
              <a:t>Decrease overdose 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000">
                <a:solidFill>
                  <a:schemeClr val="tx1">
                    <a:lumMod val="95000"/>
                  </a:schemeClr>
                </a:solidFill>
              </a:rPr>
              <a:t>Reduce sexual risk behaviors (e.g., trading sex for money/drugs)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sz="3000">
                <a:solidFill>
                  <a:schemeClr val="tx1">
                    <a:lumMod val="95000"/>
                  </a:schemeClr>
                </a:solidFill>
              </a:rPr>
              <a:t>Improve in physical and mental health</a:t>
            </a:r>
            <a:r>
              <a:rPr lang="en-US" sz="3000">
                <a:solidFill>
                  <a:schemeClr val="tx1">
                    <a:lumMod val="95000"/>
                  </a:schemeClr>
                </a:solidFill>
              </a:rPr>
              <a:t> and social functioning</a:t>
            </a:r>
            <a:endParaRPr sz="300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5E704-BB6F-4854-A774-4B608FBAB917}"/>
              </a:ext>
            </a:extLst>
          </p:cNvPr>
          <p:cNvSpPr txBox="1"/>
          <p:nvPr/>
        </p:nvSpPr>
        <p:spPr>
          <a:xfrm>
            <a:off x="6019800" y="63226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 3-17</a:t>
            </a:r>
          </a:p>
        </p:txBody>
      </p:sp>
    </p:spTree>
    <p:extLst>
      <p:ext uri="{BB962C8B-B14F-4D97-AF65-F5344CB8AC3E}">
        <p14:creationId xmlns:p14="http://schemas.microsoft.com/office/powerpoint/2010/main" val="2572054454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3894</Words>
  <Application>Microsoft Office PowerPoint</Application>
  <PresentationFormat>On-screen Show (4:3)</PresentationFormat>
  <Paragraphs>500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Arial Unicode MS</vt:lpstr>
      <vt:lpstr>Arial</vt:lpstr>
      <vt:lpstr>Arial</vt:lpstr>
      <vt:lpstr>Book Antiqua</vt:lpstr>
      <vt:lpstr>Calibri</vt:lpstr>
      <vt:lpstr>Helvetica</vt:lpstr>
      <vt:lpstr>Lucida Grande</vt:lpstr>
      <vt:lpstr>Lucida Sans</vt:lpstr>
      <vt:lpstr>Times New Roman</vt:lpstr>
      <vt:lpstr>Wingdings</vt:lpstr>
      <vt:lpstr>Wingdings 2</vt:lpstr>
      <vt:lpstr>Wingdings 3</vt:lpstr>
      <vt:lpstr>Apex</vt:lpstr>
      <vt:lpstr>Prescribing Buprenorphine in Primary Care  </vt:lpstr>
      <vt:lpstr>Objectives</vt:lpstr>
      <vt:lpstr>PowerPoint Presentation</vt:lpstr>
      <vt:lpstr>PowerPoint Presentation</vt:lpstr>
      <vt:lpstr>PowerPoint Presentation</vt:lpstr>
      <vt:lpstr>PowerPoint Presentation</vt:lpstr>
      <vt:lpstr>Some complications of opioid use disorder</vt:lpstr>
      <vt:lpstr>Pharmacotherapy for OUD</vt:lpstr>
      <vt:lpstr>Pharmacotherapy for OUD</vt:lpstr>
      <vt:lpstr>Kakko et al., 2003</vt:lpstr>
      <vt:lpstr>Buprenorphine Prescribers in the U.S.</vt:lpstr>
      <vt:lpstr>PowerPoint Presentation</vt:lpstr>
      <vt:lpstr>PowerPoint Presentation</vt:lpstr>
      <vt:lpstr>Change in Patient Limit for Buprenorphine</vt:lpstr>
      <vt:lpstr>Change in Patient Limit for Buprenorphine</vt:lpstr>
      <vt:lpstr>Physician Capacity to Treat OUD With Buprenorphine</vt:lpstr>
      <vt:lpstr>Physician Monthly Census for Buprenorphine </vt:lpstr>
      <vt:lpstr>CARA Allows Additional Prescribers</vt:lpstr>
      <vt:lpstr>Additional Prescribers</vt:lpstr>
      <vt:lpstr>Ambulatory Visits</vt:lpstr>
      <vt:lpstr>Primary Care Providing SUD Tx</vt:lpstr>
      <vt:lpstr>FDA-approved Medications for  Opioid Use Disorder</vt:lpstr>
      <vt:lpstr>Buprenorphine</vt:lpstr>
      <vt:lpstr>Buprenorphine/Naloxone</vt:lpstr>
      <vt:lpstr>Mu-Opioid Effects</vt:lpstr>
      <vt:lpstr>Formulations</vt:lpstr>
      <vt:lpstr>Dose equivalents of sublingual and buccal formulations </vt:lpstr>
      <vt:lpstr>Buprenorphine Induction</vt:lpstr>
      <vt:lpstr>Buprenorphine</vt:lpstr>
      <vt:lpstr>Implantable buprenorphine (Probuphine)</vt:lpstr>
      <vt:lpstr>Long-acting injectable buprenorphine (Sublocade)</vt:lpstr>
      <vt:lpstr>Barriers to PCPs Prescribing Buprenorphine</vt:lpstr>
      <vt:lpstr>Barriers to Prescribing Buprenorphine</vt:lpstr>
      <vt:lpstr>Facilitators and Barriers of Implementing Buprenorphine </vt:lpstr>
      <vt:lpstr>Massachusetts: Nurse Care Manager (NCM) Model</vt:lpstr>
      <vt:lpstr>Nurse Care Manager Model</vt:lpstr>
      <vt:lpstr>Nurse Care Manager Model</vt:lpstr>
      <vt:lpstr>Nurse Care Manager Model</vt:lpstr>
      <vt:lpstr>Nurse Care Manager Model</vt:lpstr>
      <vt:lpstr>Nurse Care Manager Model</vt:lpstr>
      <vt:lpstr>Nurse Care Manager Model</vt:lpstr>
      <vt:lpstr>Nurse Care Manager Model</vt:lpstr>
      <vt:lpstr>Nurse Care Manager Model</vt:lpstr>
      <vt:lpstr>Nurse Care Manager Model</vt:lpstr>
      <vt:lpstr>Nurse Care Manager Model</vt:lpstr>
      <vt:lpstr>Vermont: Hub and Spoke Model</vt:lpstr>
      <vt:lpstr>Vermont Hub &amp; Spoke Model</vt:lpstr>
      <vt:lpstr>Vermont Hub &amp; Spoke Model</vt:lpstr>
      <vt:lpstr>Vermont Hub &amp; Spoke Model</vt:lpstr>
      <vt:lpstr>Vermont Hub &amp; Spoke Model</vt:lpstr>
      <vt:lpstr>Vermont Hub &amp; Spoke Model</vt:lpstr>
      <vt:lpstr>PowerPoint Presentation</vt:lpstr>
      <vt:lpstr>PowerPoint Presentation</vt:lpstr>
      <vt:lpstr>PowerPoint Presentation</vt:lpstr>
      <vt:lpstr>Additional Resources</vt:lpstr>
      <vt:lpstr>Overdose &amp; Naloxone</vt:lpstr>
      <vt:lpstr>PowerPoint Presentation</vt:lpstr>
      <vt:lpstr>Overdose Risk Factors</vt:lpstr>
      <vt:lpstr>Naloxone for bystander administration</vt:lpstr>
      <vt:lpstr>Questions/Discussion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Pharmacotherapy  for  Opioid Use Disorder</dc:title>
  <cp:lastModifiedBy>Kmiec, Julie</cp:lastModifiedBy>
  <cp:revision>57</cp:revision>
  <dcterms:modified xsi:type="dcterms:W3CDTF">2018-04-11T14:48:31Z</dcterms:modified>
</cp:coreProperties>
</file>